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07" autoAdjust="0"/>
  </p:normalViewPr>
  <p:slideViewPr>
    <p:cSldViewPr>
      <p:cViewPr varScale="1">
        <p:scale>
          <a:sx n="74" d="100"/>
          <a:sy n="74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BF28FE6-0B80-401E-891E-0A00667DB14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1BFB755-D770-428F-AA38-CC7582B92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Человек - личность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887108"/>
          </a:xfrm>
        </p:spPr>
        <p:txBody>
          <a:bodyPr>
            <a:normAutofit/>
          </a:bodyPr>
          <a:lstStyle/>
          <a:p>
            <a:r>
              <a:rPr lang="ru-RU" dirty="0" smtClean="0"/>
              <a:t>Обществознание 6 класс</a:t>
            </a:r>
          </a:p>
          <a:p>
            <a:r>
              <a:rPr lang="ru-RU" dirty="0" smtClean="0"/>
              <a:t>Учитель истории и </a:t>
            </a:r>
            <a:r>
              <a:rPr lang="ru-RU" dirty="0" smtClean="0"/>
              <a:t>обществознания</a:t>
            </a:r>
          </a:p>
          <a:p>
            <a:r>
              <a:rPr lang="ru-RU" dirty="0" smtClean="0"/>
              <a:t> </a:t>
            </a:r>
            <a:r>
              <a:rPr lang="ru-RU" dirty="0" smtClean="0"/>
              <a:t>МОБУ </a:t>
            </a:r>
            <a:r>
              <a:rPr lang="ru-RU" dirty="0" err="1" smtClean="0"/>
              <a:t>Ржа</a:t>
            </a:r>
            <a:r>
              <a:rPr lang="ru-RU" dirty="0" err="1" smtClean="0"/>
              <a:t>вская</a:t>
            </a:r>
            <a:r>
              <a:rPr lang="ru-RU" smtClean="0"/>
              <a:t> </a:t>
            </a:r>
            <a:r>
              <a:rPr lang="ru-RU" dirty="0" smtClean="0"/>
              <a:t>О</a:t>
            </a:r>
            <a:r>
              <a:rPr lang="ru-RU" smtClean="0"/>
              <a:t>ОШ</a:t>
            </a:r>
            <a:endParaRPr lang="ru-RU" dirty="0" smtClean="0"/>
          </a:p>
          <a:p>
            <a:r>
              <a:rPr lang="ru-RU" dirty="0" err="1" smtClean="0"/>
              <a:t>Буденева</a:t>
            </a:r>
            <a:r>
              <a:rPr lang="ru-RU" dirty="0" smtClean="0"/>
              <a:t> Нина Павловна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231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00"/>
                </a:solidFill>
                <a:latin typeface="Monotype Corsiva" pitchFamily="66" charset="0"/>
              </a:rPr>
              <a:t>Картинная галерея</a:t>
            </a:r>
            <a:r>
              <a:rPr lang="ru-RU" sz="6000" dirty="0" smtClean="0">
                <a:solidFill>
                  <a:srgbClr val="990000"/>
                </a:solidFill>
                <a:latin typeface="Mistral" pitchFamily="66" charset="0"/>
              </a:rPr>
              <a:t> </a:t>
            </a:r>
            <a:r>
              <a:rPr lang="ru-RU" sz="4800" dirty="0" smtClean="0">
                <a:solidFill>
                  <a:srgbClr val="990000"/>
                </a:solidFill>
                <a:latin typeface="Mistral" pitchFamily="66" charset="0"/>
              </a:rPr>
              <a:t> </a:t>
            </a:r>
            <a:r>
              <a:rPr lang="ru-RU" sz="1800" dirty="0" smtClean="0">
                <a:solidFill>
                  <a:srgbClr val="990000"/>
                </a:solidFill>
                <a:latin typeface="Monotype Corsiva" pitchFamily="66" charset="0"/>
              </a:rPr>
              <a:t>(</a:t>
            </a:r>
            <a:r>
              <a:rPr lang="ru-RU" sz="1800" dirty="0" smtClean="0">
                <a:solidFill>
                  <a:srgbClr val="6600FF"/>
                </a:solidFill>
                <a:latin typeface="Comic Sans MS" pitchFamily="66" charset="0"/>
              </a:rPr>
              <a:t>стр. 10-11</a:t>
            </a:r>
            <a:r>
              <a:rPr lang="ru-RU" sz="1800" dirty="0" smtClean="0">
                <a:solidFill>
                  <a:srgbClr val="6600FF"/>
                </a:solidFill>
                <a:latin typeface="Monotype Corsiva" pitchFamily="66" charset="0"/>
              </a:rPr>
              <a:t>)</a:t>
            </a:r>
            <a:r>
              <a:rPr lang="ru-RU" sz="4800" dirty="0" smtClean="0">
                <a:solidFill>
                  <a:srgbClr val="990000"/>
                </a:solidFill>
                <a:latin typeface="Mistral" pitchFamily="66" charset="0"/>
              </a:rPr>
              <a:t> 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787" y="530225"/>
            <a:ext cx="3000396" cy="4187825"/>
          </a:xfr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571481"/>
            <a:ext cx="3402013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214950"/>
            <a:ext cx="82868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3743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00"/>
                </a:solidFill>
                <a:latin typeface="Monotype Corsiva" pitchFamily="66" charset="0"/>
              </a:rPr>
              <a:t>Картинная галерея</a:t>
            </a:r>
            <a:r>
              <a:rPr lang="ru-RU" sz="6000" dirty="0" smtClean="0">
                <a:solidFill>
                  <a:srgbClr val="990000"/>
                </a:solidFill>
                <a:latin typeface="Mistral" pitchFamily="66" charset="0"/>
              </a:rPr>
              <a:t> </a:t>
            </a:r>
            <a:r>
              <a:rPr lang="ru-RU" sz="4800" dirty="0" smtClean="0">
                <a:solidFill>
                  <a:srgbClr val="990000"/>
                </a:solidFill>
                <a:latin typeface="Mistral" pitchFamily="66" charset="0"/>
              </a:rPr>
              <a:t> </a:t>
            </a:r>
            <a:r>
              <a:rPr lang="ru-RU" sz="1800" dirty="0" smtClean="0">
                <a:solidFill>
                  <a:srgbClr val="990000"/>
                </a:solidFill>
                <a:latin typeface="Monotype Corsiva" pitchFamily="66" charset="0"/>
              </a:rPr>
              <a:t>(</a:t>
            </a:r>
            <a:r>
              <a:rPr lang="ru-RU" sz="1800" dirty="0" err="1" smtClean="0">
                <a:solidFill>
                  <a:srgbClr val="6600FF"/>
                </a:solidFill>
                <a:latin typeface="Comic Sans MS" pitchFamily="66" charset="0"/>
              </a:rPr>
              <a:t>стр</a:t>
            </a:r>
            <a:r>
              <a:rPr lang="ru-RU" sz="1800" dirty="0" smtClean="0">
                <a:solidFill>
                  <a:srgbClr val="6600FF"/>
                </a:solidFill>
                <a:latin typeface="Comic Sans MS" pitchFamily="66" charset="0"/>
              </a:rPr>
              <a:t> 14)</a:t>
            </a:r>
            <a:endParaRPr lang="ru-RU" dirty="0"/>
          </a:p>
        </p:txBody>
      </p:sp>
      <p:pic>
        <p:nvPicPr>
          <p:cNvPr id="4" name="Picture 15" descr="0008-012-Pjotr-Velikij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4500594"/>
          </a:xfrm>
          <a:prstGeom prst="rect">
            <a:avLst/>
          </a:prstGeom>
          <a:noFill/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286388"/>
            <a:ext cx="814393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Сильная личность – какая она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Picture 2" descr="C:\Users\Нина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7167"/>
            <a:ext cx="3071834" cy="2286016"/>
          </a:xfrm>
          <a:prstGeom prst="rect">
            <a:avLst/>
          </a:prstGeom>
          <a:noFill/>
        </p:spPr>
      </p:pic>
      <p:pic>
        <p:nvPicPr>
          <p:cNvPr id="5" name="Picture 3" descr="C:\Users\Нина\Desktop\image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071678"/>
            <a:ext cx="2857520" cy="2357454"/>
          </a:xfrm>
          <a:prstGeom prst="rect">
            <a:avLst/>
          </a:prstGeom>
          <a:noFill/>
        </p:spPr>
      </p:pic>
      <p:pic>
        <p:nvPicPr>
          <p:cNvPr id="6" name="Picture 4" descr="C:\Users\Нина\Desktop\image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14554"/>
            <a:ext cx="2857521" cy="2286016"/>
          </a:xfrm>
          <a:prstGeom prst="rect">
            <a:avLst/>
          </a:prstGeom>
          <a:noFill/>
        </p:spPr>
      </p:pic>
      <p:pic>
        <p:nvPicPr>
          <p:cNvPr id="7" name="Picture 2" descr="C:\Users\Нина\Desktop\image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643182"/>
            <a:ext cx="285752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302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Жил на свете человек</a:t>
            </a:r>
            <a:endParaRPr lang="ru-RU" dirty="0"/>
          </a:p>
        </p:txBody>
      </p:sp>
      <p:pic>
        <p:nvPicPr>
          <p:cNvPr id="6" name="Picture 11" descr="9dokjmBTkr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1881" y="530225"/>
            <a:ext cx="3486275" cy="4187825"/>
          </a:xfrm>
          <a:prstGeom prst="rect">
            <a:avLst/>
          </a:prstGeom>
          <a:noFill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715000"/>
            <a:ext cx="8221663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b="1" dirty="0" smtClean="0">
                <a:solidFill>
                  <a:srgbClr val="0000FF"/>
                </a:solidFill>
              </a:rPr>
              <a:t>Докажи, что человек не только биологическое, но и социальное существо.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b="1" dirty="0" smtClean="0">
                <a:solidFill>
                  <a:srgbClr val="0000FF"/>
                </a:solidFill>
              </a:rPr>
              <a:t>Какие качества характеризуют личность?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b="1" dirty="0" smtClean="0">
                <a:solidFill>
                  <a:srgbClr val="0000FF"/>
                </a:solidFill>
              </a:rPr>
              <a:t>Подумай, есть ли в тебе черты сильной личности? Над чем тебе предстоит работать? Что ты должен воспитать в себе?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b="1" dirty="0" smtClean="0">
                <a:solidFill>
                  <a:srgbClr val="0000FF"/>
                </a:solidFill>
              </a:rPr>
              <a:t>О каких качествах говорят поговорки: «100 раз отмерь – один раз отрежь!», «Без труда не вытянешь рыбку из пруда!», «Без терпения нет учения!», «Не сиди на печи, будешь есть калачи!»?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</a:pPr>
            <a:r>
              <a:rPr lang="ru-RU" dirty="0" smtClean="0"/>
              <a:t>Что узнали?</a:t>
            </a:r>
          </a:p>
          <a:p>
            <a:pPr marL="609600" indent="-609600">
              <a:lnSpc>
                <a:spcPct val="80000"/>
              </a:lnSpc>
            </a:pPr>
            <a:r>
              <a:rPr lang="ru-RU" dirty="0" smtClean="0"/>
              <a:t>Каким способом?</a:t>
            </a:r>
          </a:p>
          <a:p>
            <a:pPr marL="609600" indent="-609600">
              <a:lnSpc>
                <a:spcPct val="80000"/>
              </a:lnSpc>
            </a:pPr>
            <a:r>
              <a:rPr lang="ru-RU" dirty="0" smtClean="0"/>
              <a:t>Чему научились?</a:t>
            </a:r>
          </a:p>
          <a:p>
            <a:pPr marL="609600" indent="-609600">
              <a:lnSpc>
                <a:spcPct val="80000"/>
              </a:lnSpc>
            </a:pPr>
            <a:r>
              <a:rPr lang="ru-RU" dirty="0" smtClean="0"/>
              <a:t>Какие испытывали трудности?</a:t>
            </a:r>
          </a:p>
          <a:p>
            <a:pPr marL="609600" indent="-609600">
              <a:lnSpc>
                <a:spcPct val="80000"/>
              </a:lnSpc>
            </a:pPr>
            <a:r>
              <a:rPr lang="ru-RU" dirty="0" smtClean="0"/>
              <a:t>Интересно ли было на уроке?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Примени знания!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b="1" dirty="0" smtClean="0">
                <a:solidFill>
                  <a:srgbClr val="0000FF"/>
                </a:solidFill>
              </a:rPr>
              <a:t>Какие изменения в твоих знаниях, умениях, навыках произошли после работы с </a:t>
            </a:r>
            <a:r>
              <a:rPr lang="en-US" b="1" dirty="0" smtClean="0">
                <a:solidFill>
                  <a:srgbClr val="0000FF"/>
                </a:solidFill>
                <a:cs typeface="Arial" charset="0"/>
              </a:rPr>
              <a:t>§</a:t>
            </a: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1?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Чему научился?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Что помогло достичь результата?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Что, по-твоему, из изученного следует помнить всегда?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b="1" dirty="0" smtClean="0">
                <a:solidFill>
                  <a:srgbClr val="0000FF"/>
                </a:solidFill>
                <a:cs typeface="Arial" charset="0"/>
              </a:rPr>
              <a:t>Какие трудности встретились? Что помогло их преодолеть?</a:t>
            </a:r>
            <a:endParaRPr lang="en-US" b="1" smtClean="0">
              <a:solidFill>
                <a:srgbClr val="0000FF"/>
              </a:solidFill>
              <a:cs typeface="Arial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/>
              <a:t>1. </a:t>
            </a:r>
            <a:r>
              <a:rPr lang="ru-RU" b="1" dirty="0" smtClean="0">
                <a:solidFill>
                  <a:srgbClr val="0000FF"/>
                </a:solidFill>
              </a:rPr>
              <a:t>Актуализировать </a:t>
            </a:r>
            <a:r>
              <a:rPr lang="ru-RU" b="1" dirty="0" smtClean="0"/>
              <a:t>представление учащихся о человеке, биологическом и социальном его началах. 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/>
              <a:t>2. </a:t>
            </a:r>
            <a:r>
              <a:rPr lang="ru-RU" b="1" dirty="0" smtClean="0">
                <a:solidFill>
                  <a:srgbClr val="0000FF"/>
                </a:solidFill>
              </a:rPr>
              <a:t>Дать представление</a:t>
            </a:r>
            <a:r>
              <a:rPr lang="ru-RU" b="1" dirty="0" smtClean="0"/>
              <a:t> об основных качествах личности.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/>
              <a:t>3. </a:t>
            </a:r>
            <a:r>
              <a:rPr lang="ru-RU" b="1" dirty="0" smtClean="0">
                <a:solidFill>
                  <a:srgbClr val="0000FF"/>
                </a:solidFill>
              </a:rPr>
              <a:t>Совершенствовать</a:t>
            </a:r>
            <a:r>
              <a:rPr lang="ru-RU" b="1" dirty="0" smtClean="0"/>
              <a:t> умения и навыки научного познания общества.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/>
              <a:t>4. </a:t>
            </a:r>
            <a:r>
              <a:rPr lang="ru-RU" b="1" dirty="0" smtClean="0">
                <a:solidFill>
                  <a:srgbClr val="0000FF"/>
                </a:solidFill>
              </a:rPr>
              <a:t>Воспитывать</a:t>
            </a:r>
            <a:r>
              <a:rPr lang="ru-RU" b="1" dirty="0" smtClean="0"/>
              <a:t> интерес к познанию законов развития общества, к личностному росту.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Знать и уметь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Раскрывать </a:t>
            </a:r>
            <a:r>
              <a:rPr lang="ru-RU" b="1" i="1" dirty="0" smtClean="0">
                <a:solidFill>
                  <a:schemeClr val="accent3"/>
                </a:solidFill>
              </a:rPr>
              <a:t>на конкретных примерах смысл понятия «индивидуальность»</a:t>
            </a: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Использовать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3"/>
                </a:solidFill>
              </a:rPr>
              <a:t>элементы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3"/>
                </a:solidFill>
              </a:rPr>
              <a:t>причинно-следственного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3"/>
                </a:solidFill>
              </a:rPr>
              <a:t>при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3"/>
                </a:solidFill>
              </a:rPr>
              <a:t>характеристике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chemeClr val="accent3"/>
                </a:solidFill>
              </a:rPr>
              <a:t>социальных параметров личности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притча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Давным-давно  в  старинном  городе   жил  Мастер, окруженный  учениками. Самый  способный  из  них  </a:t>
            </a:r>
          </a:p>
          <a:p>
            <a:r>
              <a:rPr lang="ru-RU" dirty="0" smtClean="0"/>
              <a:t>однажды  задумался: «А есть  ли  вопрос, на  который  наш  Мастер  не  смог дать  ответа?» Он  пошёл  </a:t>
            </a:r>
          </a:p>
          <a:p>
            <a:r>
              <a:rPr lang="ru-RU" dirty="0" smtClean="0"/>
              <a:t>на  цветущий  луг, поймал  самую  красивую  бабочку  и  спрятал  её между  ладонями. Бабочка  цеплялась  </a:t>
            </a:r>
          </a:p>
          <a:p>
            <a:r>
              <a:rPr lang="ru-RU" dirty="0" smtClean="0"/>
              <a:t>лапками за  его  руки, и  ученику  было  щекотно. Улыбаясь, он подошёл  к  Мастеру  и  спросил: «Скажите: </a:t>
            </a:r>
          </a:p>
          <a:p>
            <a:r>
              <a:rPr lang="ru-RU" dirty="0" smtClean="0"/>
              <a:t>какая  бабочка  у  меня  в  руках – живая  или  мертвая?»  Он  крепко  держал  бабочку  в  сомкнутых  </a:t>
            </a:r>
          </a:p>
          <a:p>
            <a:r>
              <a:rPr lang="ru-RU" dirty="0" smtClean="0"/>
              <a:t>ладонях  и  был  готов   в  любое  </a:t>
            </a:r>
          </a:p>
          <a:p>
            <a:r>
              <a:rPr lang="ru-RU" dirty="0" smtClean="0"/>
              <a:t>мгновение  сжать  их  ради  демонстрации  своей  истины. Не  глядя  на   руки  ученика, Мастер  </a:t>
            </a:r>
          </a:p>
          <a:p>
            <a:r>
              <a:rPr lang="ru-RU" dirty="0" smtClean="0"/>
              <a:t>ответил: «Всё  в  твоих  руках».</a:t>
            </a:r>
          </a:p>
          <a:p>
            <a:r>
              <a:rPr lang="ru-RU" dirty="0" smtClean="0"/>
              <a:t>-Так  в  чём  заключается  суть  морали  притчи?</a:t>
            </a:r>
            <a:endParaRPr lang="ru-RU" dirty="0"/>
          </a:p>
        </p:txBody>
      </p:sp>
      <p:pic>
        <p:nvPicPr>
          <p:cNvPr id="4" name="Picture 10" descr="БАБОЧКИ (261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335370"/>
            <a:ext cx="2928958" cy="237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Изучение нового материала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Что такое личность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2. Индивидуальность – плохо или хорошо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3. Сильная личность – какая она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10" name="Picture 4" descr="C:\Users\Нина\Desktop\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357562"/>
            <a:ext cx="257176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Актуализация проблемы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Вспомни!</a:t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 2" pitchFamily="18" charset="2"/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Что происходит с детьми, которых воспитывали животные? Какие свойства человека относят к биологическим?</a:t>
            </a:r>
          </a:p>
          <a:p>
            <a:endParaRPr lang="ru-RU" dirty="0"/>
          </a:p>
        </p:txBody>
      </p:sp>
      <p:pic>
        <p:nvPicPr>
          <p:cNvPr id="6" name="Picture 3" descr="C:\Users\Нина\Desktop\44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928934"/>
            <a:ext cx="3423940" cy="254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Обсудим вместе!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1439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Нина\Desktop\Maugli_dvd_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143380"/>
            <a:ext cx="2143140" cy="2554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личность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2920" y="1214422"/>
            <a:ext cx="8183880" cy="4000528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600" b="1" dirty="0" smtClean="0">
                <a:solidFill>
                  <a:srgbClr val="0000FF"/>
                </a:solidFill>
              </a:rPr>
              <a:t>познакомьтесь с текстом «Что такое личность» (с. 8-9). Ответьте на вопросы: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Найдите определения: «человек», «деятельность», «личность», «сознание».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Выделите из текста слова, подтверждающие, что выражение «он не личность» неправильно.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Как вы думаете, важно ли такое качество человека как его умение оценивать свою деятельность?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Какие качества необходимы человеку для умственной деятельности, а какие – для физической?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642918"/>
            <a:ext cx="264319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>
                <a:solidFill>
                  <a:srgbClr val="0000FF"/>
                </a:solidFill>
              </a:rPr>
              <a:t>работа в парах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 новые слова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b="1" dirty="0" smtClean="0">
                <a:solidFill>
                  <a:srgbClr val="0000FF"/>
                </a:solidFill>
              </a:rPr>
              <a:t>Личность</a:t>
            </a:r>
            <a:r>
              <a:rPr lang="ru-RU" sz="2000" dirty="0" smtClean="0">
                <a:solidFill>
                  <a:srgbClr val="990000"/>
                </a:solidFill>
              </a:rPr>
              <a:t>– совокупность качеств человека, которые приобретаются им в процессе жизни в обществе, в</a:t>
            </a:r>
            <a:br>
              <a:rPr lang="ru-RU" sz="2000" dirty="0" smtClean="0">
                <a:solidFill>
                  <a:srgbClr val="990000"/>
                </a:solidFill>
              </a:rPr>
            </a:br>
            <a:r>
              <a:rPr lang="ru-RU" sz="2000" dirty="0" smtClean="0">
                <a:solidFill>
                  <a:srgbClr val="990000"/>
                </a:solidFill>
              </a:rPr>
              <a:t>деятельности и общении с   </a:t>
            </a:r>
            <a:br>
              <a:rPr lang="ru-RU" sz="2000" dirty="0" smtClean="0">
                <a:solidFill>
                  <a:srgbClr val="990000"/>
                </a:solidFill>
              </a:rPr>
            </a:br>
            <a:r>
              <a:rPr lang="ru-RU" sz="2000" dirty="0" smtClean="0">
                <a:solidFill>
                  <a:srgbClr val="990000"/>
                </a:solidFill>
              </a:rPr>
              <a:t>   другими людьми.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 b="1" dirty="0" smtClean="0">
                <a:solidFill>
                  <a:srgbClr val="0000FF"/>
                </a:solidFill>
              </a:rPr>
              <a:t>Сознание</a:t>
            </a:r>
            <a:r>
              <a:rPr lang="ru-RU" sz="2000" dirty="0" smtClean="0">
                <a:solidFill>
                  <a:srgbClr val="990000"/>
                </a:solidFill>
              </a:rPr>
              <a:t> – это отношение человека к миру, понимание того, что он делает, как живет, о чем мечтает.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sz="2000" b="1" dirty="0" smtClean="0">
              <a:solidFill>
                <a:srgbClr val="990000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 b="1" dirty="0" smtClean="0">
                <a:solidFill>
                  <a:srgbClr val="0000FF"/>
                </a:solidFill>
              </a:rPr>
              <a:t>Деятельность</a:t>
            </a:r>
            <a:r>
              <a:rPr lang="ru-RU" sz="2000" dirty="0" smtClean="0">
                <a:solidFill>
                  <a:srgbClr val="990000"/>
                </a:solidFill>
              </a:rPr>
              <a:t> – способ отношения к внешнему миру, характерный только для людей. Основное его содержание – изменение и преобразование мира в интересах человека, создание того, чего нет в природе.</a:t>
            </a:r>
          </a:p>
          <a:p>
            <a:pPr marL="609600" indent="-609600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ru-RU" sz="20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74</TotalTime>
  <Words>395</Words>
  <Application>Microsoft Office PowerPoint</Application>
  <PresentationFormat>Экран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Человек - личность</vt:lpstr>
      <vt:lpstr>Цели урока</vt:lpstr>
      <vt:lpstr>Знать и уметь</vt:lpstr>
      <vt:lpstr>притча</vt:lpstr>
      <vt:lpstr>Изучение нового материала</vt:lpstr>
      <vt:lpstr>Актуализация проблемы</vt:lpstr>
      <vt:lpstr>Обсудим вместе!</vt:lpstr>
      <vt:lpstr>Что такое личность</vt:lpstr>
      <vt:lpstr>Запомни новые слова</vt:lpstr>
      <vt:lpstr>Картинная галерея  (стр. 10-11) </vt:lpstr>
      <vt:lpstr>Картинная галерея  (стр 14)</vt:lpstr>
      <vt:lpstr>Сильная личность – какая она?</vt:lpstr>
      <vt:lpstr>Жил на свете человек</vt:lpstr>
      <vt:lpstr>Проверь себя</vt:lpstr>
      <vt:lpstr>рефлексия</vt:lpstr>
      <vt:lpstr>Примени знания!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- личность</dc:title>
  <dc:creator>Нина</dc:creator>
  <cp:lastModifiedBy>Пользователь</cp:lastModifiedBy>
  <cp:revision>10</cp:revision>
  <dcterms:created xsi:type="dcterms:W3CDTF">2017-08-17T09:36:39Z</dcterms:created>
  <dcterms:modified xsi:type="dcterms:W3CDTF">2021-05-11T02:38:03Z</dcterms:modified>
</cp:coreProperties>
</file>