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60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да</c:v>
                </c:pt>
              </c:strCache>
            </c:strRef>
          </c:tx>
          <c:cat>
            <c:strRef>
              <c:f>Лист1!$B$1:$D$1</c:f>
              <c:strCache>
                <c:ptCount val="3"/>
                <c:pt idx="0">
                  <c:v>Хотели ли вы посетить школьный музей?</c:v>
                </c:pt>
                <c:pt idx="1">
                  <c:v>Как вы смотрите на то, что музей можно будет посетить через Интернет?</c:v>
                </c:pt>
                <c:pt idx="2">
                  <c:v>Готовы ли вы оказать помощь в пополнении материала школьного музея?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40</c:v>
                </c:pt>
                <c:pt idx="1">
                  <c:v>35</c:v>
                </c:pt>
                <c:pt idx="2">
                  <c:v>35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нет</c:v>
                </c:pt>
              </c:strCache>
            </c:strRef>
          </c:tx>
          <c:cat>
            <c:strRef>
              <c:f>Лист1!$B$1:$D$1</c:f>
              <c:strCache>
                <c:ptCount val="3"/>
                <c:pt idx="0">
                  <c:v>Хотели ли вы посетить школьный музей?</c:v>
                </c:pt>
                <c:pt idx="1">
                  <c:v>Как вы смотрите на то, что музей можно будет посетить через Интернет?</c:v>
                </c:pt>
                <c:pt idx="2">
                  <c:v>Готовы ли вы оказать помощь в пополнении материала школьного музея?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3</c:v>
                </c:pt>
                <c:pt idx="1">
                  <c:v>8</c:v>
                </c:pt>
                <c:pt idx="2">
                  <c:v>8</c:v>
                </c:pt>
              </c:numCache>
            </c:numRef>
          </c:val>
        </c:ser>
        <c:axId val="115516928"/>
        <c:axId val="115518464"/>
      </c:barChart>
      <c:catAx>
        <c:axId val="115516928"/>
        <c:scaling>
          <c:orientation val="minMax"/>
        </c:scaling>
        <c:axPos val="b"/>
        <c:numFmt formatCode="General" sourceLinked="1"/>
        <c:tickLblPos val="nextTo"/>
        <c:crossAx val="115518464"/>
        <c:crosses val="autoZero"/>
        <c:auto val="1"/>
        <c:lblAlgn val="ctr"/>
        <c:lblOffset val="100"/>
      </c:catAx>
      <c:valAx>
        <c:axId val="115518464"/>
        <c:scaling>
          <c:orientation val="minMax"/>
        </c:scaling>
        <c:axPos val="l"/>
        <c:majorGridlines/>
        <c:numFmt formatCode="General" sourceLinked="1"/>
        <c:tickLblPos val="nextTo"/>
        <c:crossAx val="115516928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61B57A9-D9DC-4B35-8568-BBB4F177683C}" type="datetimeFigureOut">
              <a:rPr lang="ru-RU" smtClean="0"/>
              <a:pPr/>
              <a:t>01.11.2020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CB5AA28-0CE3-4DED-8350-4CFC84B3F6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s://vk.com/hermitage_museum" TargetMode="Externa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ok.ru/video/358830902008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66868" y="642918"/>
            <a:ext cx="5105400" cy="2758650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Образовательный проект:</a:t>
            </a:r>
            <a:b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«Роль музеев как </a:t>
            </a:r>
            <a:r>
              <a:rPr lang="ru-RU" sz="24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социокультурного</a:t>
            </a:r>
            <a:r>
              <a:rPr lang="ru-RU" sz="2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института общества в патриотическом и гражданском воспитании личности школьника»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4500570"/>
            <a:ext cx="5114778" cy="1071570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/>
              <a:t>Выполнила</a:t>
            </a:r>
            <a:r>
              <a:rPr lang="en-US" dirty="0" smtClean="0"/>
              <a:t>:</a:t>
            </a:r>
            <a:r>
              <a:rPr lang="ru-RU" dirty="0" smtClean="0"/>
              <a:t>учитель истории и обществознания МОБУ «</a:t>
            </a:r>
            <a:r>
              <a:rPr lang="ru-RU" dirty="0" err="1" smtClean="0"/>
              <a:t>Ржавская</a:t>
            </a:r>
            <a:r>
              <a:rPr lang="ru-RU" dirty="0" smtClean="0"/>
              <a:t> ООШ» </a:t>
            </a:r>
            <a:r>
              <a:rPr lang="ru-RU" dirty="0" err="1" smtClean="0"/>
              <a:t>Новосергиевского</a:t>
            </a:r>
            <a:r>
              <a:rPr lang="ru-RU" dirty="0" smtClean="0"/>
              <a:t> района Оренбургской области  </a:t>
            </a:r>
            <a:r>
              <a:rPr lang="ru-RU" dirty="0" err="1" smtClean="0"/>
              <a:t>Буденева</a:t>
            </a:r>
            <a:r>
              <a:rPr lang="ru-RU" dirty="0" smtClean="0"/>
              <a:t> Нина Павловна</a:t>
            </a:r>
            <a:endParaRPr lang="ru-RU" dirty="0"/>
          </a:p>
        </p:txBody>
      </p:sp>
      <p:pic>
        <p:nvPicPr>
          <p:cNvPr id="3074" name="Picture 2" descr="C:\Users\Пользователь\Desktop\78713_bi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3000364" cy="2571743"/>
          </a:xfrm>
          <a:prstGeom prst="rect">
            <a:avLst/>
          </a:prstGeom>
          <a:noFill/>
        </p:spPr>
      </p:pic>
      <p:pic>
        <p:nvPicPr>
          <p:cNvPr id="3075" name="Picture 3" descr="C:\Users\Пользователь\Desktop\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4071943"/>
            <a:ext cx="2928926" cy="2786058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57687" y="285728"/>
            <a:ext cx="400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Номинация  «Педагог – наставник»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Эрмитаж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sz="32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Эрмитаж – </a:t>
            </a:r>
            <a:r>
              <a:rPr lang="ru-RU" dirty="0" smtClean="0">
                <a:solidFill>
                  <a:schemeClr val="tx2"/>
                </a:solidFill>
              </a:rPr>
              <a:t>это один из самых посещаемых музеев в Мире. Этот музей занял 2 место в Мире по популярности среди туристов за 2020 год. И это самый крупный музей нашей страны. Эрмитаж активно «шагает в ногу со временем»: сотрудниками музея проводятся прекрасные </a:t>
            </a:r>
            <a:r>
              <a:rPr lang="ru-RU" dirty="0" err="1" smtClean="0">
                <a:solidFill>
                  <a:schemeClr val="tx2"/>
                </a:solidFill>
              </a:rPr>
              <a:t>онлайн</a:t>
            </a:r>
            <a:r>
              <a:rPr lang="ru-RU" dirty="0" smtClean="0">
                <a:solidFill>
                  <a:schemeClr val="tx2"/>
                </a:solidFill>
              </a:rPr>
              <a:t> трансляции (мастерские, здания, экспонаты, балет и многое другое). Это рубрика «Эрмитаж в гостях у коллег» - посещение музеев: Ледокол Красин, музей железных дорог России и многое другое. Ссылка на музей: </a:t>
            </a:r>
          </a:p>
          <a:p>
            <a:r>
              <a:rPr lang="en-US" sz="2500" i="1" u="sng" dirty="0" smtClean="0">
                <a:solidFill>
                  <a:schemeClr val="tx2"/>
                </a:solidFill>
                <a:hlinkClick r:id="rId2"/>
              </a:rPr>
              <a:t>https://vk.com/hermitage_museum</a:t>
            </a:r>
            <a:endParaRPr lang="ru-RU" sz="2500" dirty="0" smtClean="0">
              <a:solidFill>
                <a:schemeClr val="tx2"/>
              </a:solidFill>
            </a:endParaRPr>
          </a:p>
        </p:txBody>
      </p:sp>
      <p:pic>
        <p:nvPicPr>
          <p:cNvPr id="7" name="Объект 5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8300" y="1500174"/>
            <a:ext cx="3521075" cy="36798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могут быть использованы: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400" dirty="0" smtClean="0"/>
              <a:t>1. Сохранение краеведческого направления как основного в воспитательной работе школы с применением информационно-коммуникативных технологий.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2. Создание сетевого виртуального пространства, способствующего возникновению сообществ, включающих ветеранов Великой Отечественной войны, педагогов, учащихся, родителей, выпускников школ, работников предприятий и учреждений и др.</a:t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3. Увеличение количества учащихся, желающих участвовать в музейной деятельности.</a:t>
            </a:r>
            <a:endParaRPr lang="ru-RU" sz="1400" dirty="0"/>
          </a:p>
        </p:txBody>
      </p:sp>
      <p:pic>
        <p:nvPicPr>
          <p:cNvPr id="1026" name="Picture 2" descr="C:\Users\Пользователь\Downloads\IMG-2896870e8ee7a1520cca1cec1854ac95-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65910" y="1600200"/>
            <a:ext cx="2545854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 музеям Москвы</a:t>
            </a:r>
            <a:endParaRPr lang="ru-RU" dirty="0"/>
          </a:p>
        </p:txBody>
      </p:sp>
      <p:pic>
        <p:nvPicPr>
          <p:cNvPr id="2050" name="Picture 2" descr="C:\Users\Пользователь\Desktop\IMG-7133b6122d1a3374dd2f0b64280188fd-V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00200"/>
            <a:ext cx="2643206" cy="4525963"/>
          </a:xfrm>
          <a:prstGeom prst="rect">
            <a:avLst/>
          </a:prstGeom>
          <a:noFill/>
        </p:spPr>
      </p:pic>
      <p:pic>
        <p:nvPicPr>
          <p:cNvPr id="2051" name="Picture 3" descr="C:\Users\Пользователь\Desktop\IMG-01ca2c7b11a82858c765103f80b79bc6-V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944810" y="1600200"/>
            <a:ext cx="2126992" cy="4525963"/>
          </a:xfrm>
          <a:prstGeom prst="rect">
            <a:avLst/>
          </a:prstGeom>
          <a:noFill/>
        </p:spPr>
      </p:pic>
      <p:pic>
        <p:nvPicPr>
          <p:cNvPr id="2052" name="Picture 4" descr="C:\Users\Пользователь\Desktop\IMG-08e004429c3138b76dd91852ed142760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3570" y="1643050"/>
            <a:ext cx="2357454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53745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     Слово «музей» уходит своими корнями в культуру Древней Греции. Выражение </a:t>
            </a:r>
            <a:r>
              <a:rPr lang="en-US" sz="2800" dirty="0" smtClean="0"/>
              <a:t>MUSEION </a:t>
            </a:r>
            <a:r>
              <a:rPr lang="ru-RU" sz="2800" dirty="0" smtClean="0"/>
              <a:t>на русский язык буквально переводится как </a:t>
            </a:r>
            <a:r>
              <a:rPr lang="ru-RU" sz="2800" i="1" dirty="0" smtClean="0"/>
              <a:t>храм муз.</a:t>
            </a:r>
            <a:endParaRPr lang="ru-RU" sz="2800" dirty="0"/>
          </a:p>
        </p:txBody>
      </p:sp>
      <p:pic>
        <p:nvPicPr>
          <p:cNvPr id="4" name="Содержимое 3" descr="C:\Users\Пользователь\Desktop\i (3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3000371"/>
            <a:ext cx="5143536" cy="3068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      Цель проекта</a:t>
            </a:r>
            <a:r>
              <a:rPr lang="en-US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/>
            <a:r>
              <a:rPr lang="ru-RU" dirty="0" smtClean="0"/>
              <a:t> рассмотреть возможность по внедрению нового формата работы музеев России и Мира и их роль в формировании патриотической и гражданской самореализации обучающихся МОБУ «</a:t>
            </a:r>
            <a:r>
              <a:rPr lang="ru-RU" dirty="0" err="1" smtClean="0"/>
              <a:t>Ржавская</a:t>
            </a:r>
            <a:r>
              <a:rPr lang="ru-RU" dirty="0" smtClean="0"/>
              <a:t> ООШ»</a:t>
            </a:r>
            <a:endParaRPr lang="ru-RU" i="1" dirty="0" smtClean="0"/>
          </a:p>
          <a:p>
            <a:endParaRPr lang="ru-RU" dirty="0"/>
          </a:p>
        </p:txBody>
      </p:sp>
      <p:pic>
        <p:nvPicPr>
          <p:cNvPr id="4" name="Рисунок 3" descr="C:\Users\Пользователь\Desktop\i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4071942"/>
            <a:ext cx="357190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Пользователь\Desktop\i (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071942"/>
            <a:ext cx="3714776" cy="2571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/>
            <a:r>
              <a:rPr lang="en-US" dirty="0" err="1" smtClean="0"/>
              <a:t>Задачи</a:t>
            </a:r>
            <a:r>
              <a:rPr lang="en-US" dirty="0" smtClean="0"/>
              <a:t> </a:t>
            </a:r>
            <a:r>
              <a:rPr lang="en-US" dirty="0" err="1" smtClean="0"/>
              <a:t>проекта</a:t>
            </a:r>
            <a:r>
              <a:rPr lang="en-US" dirty="0" smtClean="0"/>
              <a:t>: 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ru-RU" dirty="0" smtClean="0"/>
              <a:t>1.Выявление и поиск нового формата взаимодействия музеев с обучающимися основной школы; обеспечить внедрение современных информационных технологий в работу музея.</a:t>
            </a:r>
            <a:endParaRPr lang="ru-RU" i="1" dirty="0" smtClean="0"/>
          </a:p>
          <a:p>
            <a:pPr fontAlgn="base"/>
            <a:r>
              <a:rPr lang="ru-RU" dirty="0" smtClean="0"/>
              <a:t>2.Определение роли МОБУ «</a:t>
            </a:r>
            <a:r>
              <a:rPr lang="ru-RU" dirty="0" err="1" smtClean="0"/>
              <a:t>Ржавская</a:t>
            </a:r>
            <a:r>
              <a:rPr lang="ru-RU" dirty="0" smtClean="0"/>
              <a:t> ООШ» как посредника между музеями и обучающимися и их родителей/законных представителей; Организовать разработку информационных страниц музея МОБУ «</a:t>
            </a:r>
            <a:r>
              <a:rPr lang="ru-RU" dirty="0" err="1" smtClean="0"/>
              <a:t>Ржавская</a:t>
            </a:r>
            <a:r>
              <a:rPr lang="ru-RU" dirty="0" smtClean="0"/>
              <a:t> ООШ». </a:t>
            </a:r>
            <a:endParaRPr lang="ru-RU" i="1" dirty="0" smtClean="0"/>
          </a:p>
          <a:p>
            <a:r>
              <a:rPr lang="ru-RU" dirty="0" smtClean="0"/>
              <a:t>3.На основе полученных данных дать рекомендации по использованию полученных данных в воспитательно-образовательном процессе.</a:t>
            </a:r>
            <a:endParaRPr lang="ru-RU" i="1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Объективная новизна: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новый формат взаимодействия </a:t>
            </a:r>
          </a:p>
          <a:p>
            <a:pPr algn="ctr">
              <a:buNone/>
            </a:pPr>
            <a:r>
              <a:rPr lang="ru-RU" dirty="0" smtClean="0"/>
              <a:t>через </a:t>
            </a:r>
            <a:r>
              <a:rPr lang="en-US" dirty="0" smtClean="0"/>
              <a:t>on</a:t>
            </a:r>
            <a:r>
              <a:rPr lang="ru-RU" dirty="0" smtClean="0"/>
              <a:t>-</a:t>
            </a:r>
            <a:r>
              <a:rPr lang="en-US" dirty="0" smtClean="0"/>
              <a:t>line</a:t>
            </a:r>
            <a:r>
              <a:rPr lang="ru-RU" dirty="0" smtClean="0"/>
              <a:t>трансляции</a:t>
            </a:r>
            <a:endParaRPr lang="ru-RU" dirty="0"/>
          </a:p>
        </p:txBody>
      </p:sp>
      <p:pic>
        <p:nvPicPr>
          <p:cNvPr id="4" name="Рисунок 3" descr="C:\Users\Пользователь\Desktop\i (4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1787" y="3071810"/>
            <a:ext cx="5327667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/>
            <a:r>
              <a:rPr lang="ru-RU" i="1" dirty="0" smtClean="0"/>
              <a:t>Результаты анкетирования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9725"/>
          <a:ext cx="7239000" cy="48466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1428760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События в Мире с появлением новой </a:t>
            </a:r>
            <a:r>
              <a:rPr lang="ru-RU" sz="1800" dirty="0" err="1" smtClean="0"/>
              <a:t>короновирусной</a:t>
            </a:r>
            <a:r>
              <a:rPr lang="ru-RU" sz="1800" dirty="0" smtClean="0"/>
              <a:t> инфекции внесло свои коррективы в процесс обучения. Мы стали искать новые пути развития и поиском того, как нам адаптироваться под новые условия. Именно поэтому были разработаны о</a:t>
            </a:r>
            <a:r>
              <a:rPr lang="en-US" sz="1800" dirty="0" smtClean="0"/>
              <a:t>n</a:t>
            </a:r>
            <a:r>
              <a:rPr lang="ru-RU" sz="1800" dirty="0" smtClean="0"/>
              <a:t>-</a:t>
            </a:r>
            <a:r>
              <a:rPr lang="en-US" sz="1800" dirty="0" smtClean="0"/>
              <a:t>lain</a:t>
            </a:r>
            <a:r>
              <a:rPr lang="ru-RU" sz="1800" dirty="0" smtClean="0"/>
              <a:t> экскурсии в музеи России.</a:t>
            </a:r>
            <a:r>
              <a:rPr lang="ru-RU" sz="1600" i="1" dirty="0" smtClean="0"/>
              <a:t/>
            </a:r>
            <a:br>
              <a:rPr lang="ru-RU" sz="1600" i="1" dirty="0" smtClean="0"/>
            </a:br>
            <a:endParaRPr lang="ru-RU" sz="1600" dirty="0"/>
          </a:p>
        </p:txBody>
      </p:sp>
      <p:pic>
        <p:nvPicPr>
          <p:cNvPr id="4" name="Содержимое 3" descr="C:\Users\Пользователь\Desktop\i (6)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45608" y="1857363"/>
            <a:ext cx="6462184" cy="459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chemeClr val="tx2"/>
                </a:solidFill>
              </a:rPr>
              <a:t>     </a:t>
            </a:r>
            <a:r>
              <a:rPr lang="ru-RU" sz="4000" dirty="0" err="1" smtClean="0">
                <a:solidFill>
                  <a:schemeClr val="tx2"/>
                </a:solidFill>
              </a:rPr>
              <a:t>Госуда́рственный</a:t>
            </a:r>
            <a:r>
              <a:rPr lang="ru-RU" sz="4000" dirty="0" smtClean="0">
                <a:solidFill>
                  <a:schemeClr val="tx2"/>
                </a:solidFill>
              </a:rPr>
              <a:t> Дарвиновский </a:t>
            </a:r>
            <a:r>
              <a:rPr lang="ru-RU" sz="4000" dirty="0" err="1" smtClean="0">
                <a:solidFill>
                  <a:schemeClr val="tx2"/>
                </a:solidFill>
              </a:rPr>
              <a:t>музе́й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400" b="1" dirty="0" err="1" smtClean="0">
                <a:solidFill>
                  <a:schemeClr val="tx2"/>
                </a:solidFill>
              </a:rPr>
              <a:t>Госуда́рственный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Да́рвиновский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музе́й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—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московский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музей, посвящённый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дарвинской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теории</a:t>
            </a:r>
            <a:r>
              <a:rPr lang="en-US" sz="2400" dirty="0" smtClean="0">
                <a:solidFill>
                  <a:schemeClr val="tx2"/>
                </a:solidFill>
              </a:rPr>
              <a:t> </a:t>
            </a:r>
            <a:r>
              <a:rPr lang="ru-RU" sz="2400" dirty="0" smtClean="0">
                <a:solidFill>
                  <a:schemeClr val="tx2"/>
                </a:solidFill>
              </a:rPr>
              <a:t>эволюции. Ребят заинтересует </a:t>
            </a:r>
            <a:r>
              <a:rPr lang="ru-RU" sz="2400" dirty="0" err="1" smtClean="0">
                <a:solidFill>
                  <a:schemeClr val="tx2"/>
                </a:solidFill>
              </a:rPr>
              <a:t>онлайн-экскурсия</a:t>
            </a:r>
            <a:r>
              <a:rPr lang="ru-RU" sz="2400" dirty="0" smtClean="0">
                <a:solidFill>
                  <a:schemeClr val="tx2"/>
                </a:solidFill>
              </a:rPr>
              <a:t> «Ночь в Дарвинском музее».</a:t>
            </a:r>
            <a:endParaRPr lang="ru-RU" sz="2400" i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ru-RU" sz="2400" dirty="0" smtClean="0">
                <a:solidFill>
                  <a:schemeClr val="tx2"/>
                </a:solidFill>
              </a:rPr>
              <a:t>Ссылка на экскурсию </a:t>
            </a:r>
            <a:r>
              <a:rPr lang="en-US" sz="2400" u="sng" dirty="0" smtClean="0">
                <a:solidFill>
                  <a:schemeClr val="tx2"/>
                </a:solidFill>
              </a:rPr>
              <a:t>https</a:t>
            </a:r>
            <a:r>
              <a:rPr lang="ru-RU" sz="2400" u="sng" dirty="0" smtClean="0">
                <a:solidFill>
                  <a:schemeClr val="tx2"/>
                </a:solidFill>
              </a:rPr>
              <a:t>://</a:t>
            </a:r>
            <a:r>
              <a:rPr lang="en-US" sz="2400" u="sng" dirty="0" err="1" smtClean="0">
                <a:solidFill>
                  <a:schemeClr val="tx2"/>
                </a:solidFill>
              </a:rPr>
              <a:t>youtu</a:t>
            </a:r>
            <a:r>
              <a:rPr lang="ru-RU" sz="2400" u="sng" dirty="0" smtClean="0">
                <a:solidFill>
                  <a:schemeClr val="tx2"/>
                </a:solidFill>
              </a:rPr>
              <a:t>.</a:t>
            </a:r>
            <a:r>
              <a:rPr lang="en-US" sz="2400" u="sng" dirty="0" smtClean="0">
                <a:solidFill>
                  <a:schemeClr val="tx2"/>
                </a:solidFill>
              </a:rPr>
              <a:t>be</a:t>
            </a:r>
            <a:r>
              <a:rPr lang="ru-RU" sz="2400" u="sng" dirty="0" smtClean="0">
                <a:solidFill>
                  <a:schemeClr val="tx2"/>
                </a:solidFill>
              </a:rPr>
              <a:t>/</a:t>
            </a:r>
            <a:r>
              <a:rPr lang="en-US" sz="2400" u="sng" dirty="0" smtClean="0">
                <a:solidFill>
                  <a:schemeClr val="tx2"/>
                </a:solidFill>
              </a:rPr>
              <a:t>X</a:t>
            </a:r>
            <a:r>
              <a:rPr lang="ru-RU" sz="2400" u="sng" dirty="0" smtClean="0">
                <a:solidFill>
                  <a:schemeClr val="tx2"/>
                </a:solidFill>
              </a:rPr>
              <a:t>1</a:t>
            </a:r>
            <a:r>
              <a:rPr lang="en-US" sz="2400" u="sng" dirty="0" err="1" smtClean="0">
                <a:solidFill>
                  <a:schemeClr val="tx2"/>
                </a:solidFill>
              </a:rPr>
              <a:t>kWjX</a:t>
            </a:r>
            <a:r>
              <a:rPr lang="ru-RU" sz="2400" u="sng" dirty="0" smtClean="0">
                <a:solidFill>
                  <a:schemeClr val="tx2"/>
                </a:solidFill>
              </a:rPr>
              <a:t>4</a:t>
            </a:r>
            <a:r>
              <a:rPr lang="en-US" sz="2400" u="sng" dirty="0" smtClean="0">
                <a:solidFill>
                  <a:schemeClr val="tx2"/>
                </a:solidFill>
              </a:rPr>
              <a:t>x</a:t>
            </a:r>
            <a:r>
              <a:rPr lang="ru-RU" sz="2400" u="sng" dirty="0" smtClean="0">
                <a:solidFill>
                  <a:schemeClr val="tx2"/>
                </a:solidFill>
              </a:rPr>
              <a:t>10</a:t>
            </a:r>
            <a:r>
              <a:rPr lang="en-US" sz="2400" u="sng" dirty="0" smtClean="0">
                <a:solidFill>
                  <a:schemeClr val="tx2"/>
                </a:solidFill>
              </a:rPr>
              <a:t>c</a:t>
            </a:r>
            <a:endParaRPr lang="ru-RU" sz="2400" i="1" dirty="0" smtClean="0">
              <a:solidFill>
                <a:schemeClr val="tx2"/>
              </a:solidFill>
            </a:endParaRPr>
          </a:p>
          <a:p>
            <a:pPr algn="ctr">
              <a:buNone/>
            </a:pPr>
            <a:r>
              <a:rPr lang="en-US" sz="1800" i="1" dirty="0" smtClean="0">
                <a:solidFill>
                  <a:schemeClr val="tx2"/>
                </a:solidFill>
              </a:rPr>
              <a:t> </a:t>
            </a:r>
            <a:endParaRPr lang="ru-RU" sz="1800" i="1" dirty="0" smtClean="0">
              <a:solidFill>
                <a:schemeClr val="tx2"/>
              </a:solidFill>
            </a:endParaRPr>
          </a:p>
          <a:p>
            <a:endParaRPr lang="ru-RU" sz="1800" i="1" dirty="0" smtClean="0">
              <a:solidFill>
                <a:schemeClr val="tx2"/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endParaRPr lang="ru-RU"/>
          </a:p>
        </p:txBody>
      </p:sp>
      <p:pic>
        <p:nvPicPr>
          <p:cNvPr id="4" name="Рисунок 3" descr="C:\Users\Пользователь\Desktop\274px-Ночь_музеев_-_panoramio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1643050"/>
            <a:ext cx="3429024" cy="450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военно-исторический музей </a:t>
            </a:r>
            <a:r>
              <a:rPr lang="ru-RU" sz="1600" i="1" dirty="0" smtClean="0"/>
              <a:t/>
            </a:r>
            <a:br>
              <a:rPr lang="ru-RU" sz="1600" i="1" dirty="0" smtClean="0"/>
            </a:br>
            <a:endParaRPr lang="ru-RU" sz="1600" dirty="0"/>
          </a:p>
        </p:txBody>
      </p:sp>
      <p:pic>
        <p:nvPicPr>
          <p:cNvPr id="4" name="Содержимое 3" descr="C:\Users\Пользователь\Desktop\i (7).jpg"/>
          <p:cNvPicPr>
            <a:picLocks noGrp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1643050"/>
            <a:ext cx="3521075" cy="354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smtClean="0"/>
              <a:t>военно-исторический музей - один из самых крупных военно-исторических музеев мира, обладающий обширными коллекциями артиллерийских орудий и боеприпасов, стрелкового и холодного оружия, военно-инженерной техники, средств военной связи, боевых знамен, военной формы одежды, произведений батальной живописи и графики, наград и знаков.</a:t>
            </a:r>
            <a:br>
              <a:rPr lang="ru-RU" dirty="0" smtClean="0"/>
            </a:br>
            <a:r>
              <a:rPr lang="ru-RU" dirty="0" smtClean="0"/>
              <a:t>Ссылка на экскурсии - </a:t>
            </a:r>
            <a:r>
              <a:rPr lang="en-US" u="sng" dirty="0" smtClean="0">
                <a:hlinkClick r:id="rId3"/>
              </a:rPr>
              <a:t>https</a:t>
            </a:r>
            <a:r>
              <a:rPr lang="ru-RU" u="sng" dirty="0" smtClean="0">
                <a:hlinkClick r:id="rId3"/>
              </a:rPr>
              <a:t>://</a:t>
            </a:r>
            <a:r>
              <a:rPr lang="en-US" u="sng" dirty="0" smtClean="0">
                <a:hlinkClick r:id="rId3"/>
              </a:rPr>
              <a:t>ok</a:t>
            </a:r>
            <a:r>
              <a:rPr lang="ru-RU" u="sng" dirty="0" smtClean="0">
                <a:hlinkClick r:id="rId3"/>
              </a:rPr>
              <a:t>.</a:t>
            </a:r>
            <a:r>
              <a:rPr lang="en-US" u="sng" dirty="0" err="1" smtClean="0">
                <a:hlinkClick r:id="rId3"/>
              </a:rPr>
              <a:t>ru</a:t>
            </a:r>
            <a:r>
              <a:rPr lang="ru-RU" u="sng" dirty="0" smtClean="0">
                <a:hlinkClick r:id="rId3"/>
              </a:rPr>
              <a:t>/</a:t>
            </a:r>
            <a:r>
              <a:rPr lang="en-US" u="sng" dirty="0" smtClean="0">
                <a:hlinkClick r:id="rId3"/>
              </a:rPr>
              <a:t>video</a:t>
            </a:r>
            <a:r>
              <a:rPr lang="ru-RU" u="sng" dirty="0" smtClean="0">
                <a:hlinkClick r:id="rId3"/>
              </a:rPr>
              <a:t>/358830902008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113</TotalTime>
  <Words>380</Words>
  <Application>Microsoft Office PowerPoint</Application>
  <PresentationFormat>Экран (4:3)</PresentationFormat>
  <Paragraphs>27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Образовательный проект: «Роль музеев как социокультурного института общества в патриотическом и гражданском воспитании личности школьника»</vt:lpstr>
      <vt:lpstr>     Слово «музей» уходит своими корнями в культуру Древней Греции. Выражение MUSEION на русский язык буквально переводится как храм муз.</vt:lpstr>
      <vt:lpstr>              Цель проекта:</vt:lpstr>
      <vt:lpstr>Задачи проекта:  </vt:lpstr>
      <vt:lpstr>Объективная новизна:</vt:lpstr>
      <vt:lpstr>Результаты анкетирования</vt:lpstr>
      <vt:lpstr>События в Мире с появлением новой короновирусной инфекции внесло свои коррективы в процесс обучения. Мы стали искать новые пути развития и поиском того, как нам адаптироваться под новые условия. Именно поэтому были разработаны оn-lain экскурсии в музеи России. </vt:lpstr>
      <vt:lpstr>     Госуда́рственный Дарвиновский музе́й</vt:lpstr>
      <vt:lpstr>военно-исторический музей  </vt:lpstr>
      <vt:lpstr>Эрмитаж</vt:lpstr>
      <vt:lpstr>Результаты могут быть использованы:</vt:lpstr>
      <vt:lpstr>По музеям Москвы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Образовательный проект: «Роль музеев как социокультурного института общества в патриотическом и гражданском воспитании личности школьника»</dc:title>
  <dc:creator>Пользователь</dc:creator>
  <cp:lastModifiedBy>Пользователь</cp:lastModifiedBy>
  <cp:revision>13</cp:revision>
  <dcterms:created xsi:type="dcterms:W3CDTF">2020-11-01T10:21:24Z</dcterms:created>
  <dcterms:modified xsi:type="dcterms:W3CDTF">2020-11-01T15:03:05Z</dcterms:modified>
</cp:coreProperties>
</file>