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sldIdLst>
    <p:sldId id="256" r:id="rId2"/>
    <p:sldId id="259" r:id="rId3"/>
    <p:sldId id="260" r:id="rId4"/>
    <p:sldId id="261" r:id="rId5"/>
    <p:sldId id="263" r:id="rId6"/>
    <p:sldId id="276" r:id="rId7"/>
    <p:sldId id="264" r:id="rId8"/>
    <p:sldId id="265" r:id="rId9"/>
    <p:sldId id="266" r:id="rId10"/>
    <p:sldId id="267" r:id="rId11"/>
    <p:sldId id="268" r:id="rId12"/>
    <p:sldId id="269" r:id="rId13"/>
    <p:sldId id="277" r:id="rId14"/>
    <p:sldId id="278"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112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5B6B6DD-424B-413A-BD4F-BBB178A4D7F0}" type="datetimeFigureOut">
              <a:rPr lang="ru-RU" smtClean="0"/>
              <a:pPr/>
              <a:t>14.04.2021</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6EADBFF4-0405-4852-94E6-9D534917C49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75B6B6DD-424B-413A-BD4F-BBB178A4D7F0}" type="datetimeFigureOut">
              <a:rPr lang="ru-RU" smtClean="0"/>
              <a:pPr/>
              <a:t>14.04.2021</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6EADBFF4-0405-4852-94E6-9D534917C49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5B6B6DD-424B-413A-BD4F-BBB178A4D7F0}" type="datetimeFigureOut">
              <a:rPr lang="ru-RU" smtClean="0"/>
              <a:pPr/>
              <a:t>14.04.2021</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6EADBFF4-0405-4852-94E6-9D534917C49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75B6B6DD-424B-413A-BD4F-BBB178A4D7F0}" type="datetimeFigureOut">
              <a:rPr lang="ru-RU" smtClean="0"/>
              <a:pPr/>
              <a:t>14.04.2021</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EADBFF4-0405-4852-94E6-9D534917C49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75B6B6DD-424B-413A-BD4F-BBB178A4D7F0}" type="datetimeFigureOut">
              <a:rPr lang="ru-RU" smtClean="0"/>
              <a:pPr/>
              <a:t>14.04.2021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6EADBFF4-0405-4852-94E6-9D534917C490}"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5B6B6DD-424B-413A-BD4F-BBB178A4D7F0}" type="datetimeFigureOut">
              <a:rPr lang="ru-RU" smtClean="0"/>
              <a:pPr/>
              <a:t>14.04.2021</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6EADBFF4-0405-4852-94E6-9D534917C49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C:\Users\&#1045;&#1074;&#1075;&#1077;&#1085;&#1080;&#1103;\Desktop\20210412_124454.mp4"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C:\Users\&#1045;&#1074;&#1075;&#1077;&#1085;&#1080;&#1103;\Desktop\20210412_124359.mp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package" Target="../embeddings/______Microsoft_Office_PowerPoint1.sld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19200" y="2643182"/>
            <a:ext cx="7639080" cy="2143140"/>
          </a:xfrm>
        </p:spPr>
        <p:txBody>
          <a:bodyPr>
            <a:normAutofit fontScale="90000"/>
          </a:bodyPr>
          <a:lstStyle/>
          <a:p>
            <a:r>
              <a:rPr lang="ru-RU" dirty="0" smtClean="0"/>
              <a:t>Семинар-практикум</a:t>
            </a:r>
            <a:br>
              <a:rPr lang="ru-RU" dirty="0" smtClean="0"/>
            </a:br>
            <a:r>
              <a:rPr lang="ru-RU" dirty="0" smtClean="0"/>
              <a:t>«Формирование</a:t>
            </a:r>
            <a:br>
              <a:rPr lang="ru-RU" dirty="0" smtClean="0"/>
            </a:br>
            <a:r>
              <a:rPr lang="ru-RU" dirty="0" smtClean="0"/>
              <a:t>познавательной</a:t>
            </a:r>
            <a:br>
              <a:rPr lang="ru-RU" dirty="0" smtClean="0"/>
            </a:br>
            <a:r>
              <a:rPr lang="ru-RU" dirty="0" smtClean="0"/>
              <a:t>мотивации обучающихся на уроках истории и обществознания»</a:t>
            </a:r>
            <a:br>
              <a:rPr lang="ru-RU" dirty="0" smtClean="0"/>
            </a:br>
            <a:endParaRPr lang="ru-RU" dirty="0"/>
          </a:p>
        </p:txBody>
      </p:sp>
      <p:sp>
        <p:nvSpPr>
          <p:cNvPr id="3" name="Подзаголовок 2"/>
          <p:cNvSpPr>
            <a:spLocks noGrp="1"/>
          </p:cNvSpPr>
          <p:nvPr>
            <p:ph type="subTitle" idx="1"/>
          </p:nvPr>
        </p:nvSpPr>
        <p:spPr>
          <a:xfrm>
            <a:off x="3707904" y="4653136"/>
            <a:ext cx="5114778" cy="1101248"/>
          </a:xfrm>
        </p:spPr>
        <p:txBody>
          <a:bodyPr>
            <a:normAutofit fontScale="92500" lnSpcReduction="10000"/>
          </a:bodyPr>
          <a:lstStyle/>
          <a:p>
            <a:r>
              <a:rPr lang="ru-RU" dirty="0" smtClean="0"/>
              <a:t>Автор</a:t>
            </a:r>
            <a:r>
              <a:rPr lang="en-US" dirty="0" smtClean="0"/>
              <a:t>:</a:t>
            </a:r>
            <a:r>
              <a:rPr lang="ru-RU" dirty="0" smtClean="0"/>
              <a:t> </a:t>
            </a:r>
            <a:r>
              <a:rPr lang="ru-RU" dirty="0" err="1" smtClean="0"/>
              <a:t>Буденева</a:t>
            </a:r>
            <a:r>
              <a:rPr lang="ru-RU" dirty="0" smtClean="0"/>
              <a:t> Нина Павловна</a:t>
            </a:r>
            <a:r>
              <a:rPr lang="en-US" dirty="0" smtClean="0"/>
              <a:t>,</a:t>
            </a:r>
            <a:r>
              <a:rPr lang="ru-RU" dirty="0" smtClean="0"/>
              <a:t> учитель истории и обществознания высшей квалификационной категории МОБУ «</a:t>
            </a:r>
            <a:r>
              <a:rPr lang="ru-RU" dirty="0" err="1" smtClean="0"/>
              <a:t>Ржавская</a:t>
            </a:r>
            <a:r>
              <a:rPr lang="ru-RU" dirty="0" smtClean="0"/>
              <a:t> ООШ»</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Приём «</a:t>
            </a:r>
            <a:r>
              <a:rPr lang="ru-RU" dirty="0" err="1" smtClean="0"/>
              <a:t>Заморочки</a:t>
            </a:r>
            <a:r>
              <a:rPr lang="ru-RU" dirty="0" smtClean="0"/>
              <a:t> из бочки»</a:t>
            </a:r>
            <a:endParaRPr lang="ru-RU" dirty="0"/>
          </a:p>
        </p:txBody>
      </p:sp>
      <p:sp>
        <p:nvSpPr>
          <p:cNvPr id="5" name="Содержимое 4"/>
          <p:cNvSpPr>
            <a:spLocks noGrp="1"/>
          </p:cNvSpPr>
          <p:nvPr>
            <p:ph idx="1"/>
          </p:nvPr>
        </p:nvSpPr>
        <p:spPr/>
        <p:txBody>
          <a:bodyPr>
            <a:normAutofit fontScale="62500" lnSpcReduction="20000"/>
          </a:bodyPr>
          <a:lstStyle/>
          <a:p>
            <a:r>
              <a:rPr lang="ru-RU" dirty="0" smtClean="0"/>
              <a:t>1) Верите ли вы, что казнь декабристов была проведена дважды?</a:t>
            </a:r>
          </a:p>
          <a:p>
            <a:r>
              <a:rPr lang="ru-RU" dirty="0" smtClean="0"/>
              <a:t>2) Верите ли вы, что, Александр II был внуком Александра I?</a:t>
            </a:r>
            <a:r>
              <a:rPr lang="ru-RU" b="1" dirty="0" smtClean="0"/>
              <a:t> </a:t>
            </a:r>
            <a:endParaRPr lang="ru-RU" dirty="0" smtClean="0"/>
          </a:p>
          <a:p>
            <a:endParaRPr lang="ru-RU" dirty="0" smtClean="0"/>
          </a:p>
          <a:p>
            <a:r>
              <a:rPr lang="ru-RU" dirty="0" smtClean="0"/>
              <a:t>3) Верите ли вы, что Наполеон хотел породниться с Александром II?</a:t>
            </a:r>
            <a:r>
              <a:rPr lang="ru-RU" b="1" dirty="0" smtClean="0"/>
              <a:t> </a:t>
            </a:r>
            <a:endParaRPr lang="ru-RU" dirty="0" smtClean="0"/>
          </a:p>
          <a:p>
            <a:endParaRPr lang="ru-RU" dirty="0" smtClean="0"/>
          </a:p>
          <a:p>
            <a:r>
              <a:rPr lang="ru-RU" dirty="0" smtClean="0"/>
              <a:t>4) Верите ли вы, что в начале XX в. в моде были галстуки, которые называли “</a:t>
            </a:r>
            <a:r>
              <a:rPr lang="ru-RU" dirty="0" err="1" smtClean="0"/>
              <a:t>столыпинскими</a:t>
            </a:r>
            <a:r>
              <a:rPr lang="ru-RU" dirty="0" smtClean="0"/>
              <a:t>”? </a:t>
            </a:r>
          </a:p>
          <a:p>
            <a:r>
              <a:rPr lang="ru-RU" dirty="0" smtClean="0"/>
              <a:t>5) Верите ли вы, что во времена расстрела царской семьи палачи были в ужасе от того, что никак не могли справиться с княжнами? Пули, казалось, отскакивали от корсетов царских дочерей и катались по помещению, словно градины.</a:t>
            </a:r>
            <a:r>
              <a:rPr lang="ru-RU" b="1" dirty="0" smtClean="0"/>
              <a:t> </a:t>
            </a:r>
            <a:endParaRPr lang="ru-RU" dirty="0" smtClean="0"/>
          </a:p>
          <a:p>
            <a:r>
              <a:rPr lang="ru-RU" dirty="0" smtClean="0"/>
              <a:t>6) Верите ли вы, что когда строили Кремлевскую стену, то кирпичи промазывали сырыми яйцами, чтобы они плотно склеивались?</a:t>
            </a:r>
          </a:p>
          <a:p>
            <a:endParaRPr lang="ru-RU" dirty="0" smtClean="0"/>
          </a:p>
          <a:p>
            <a:r>
              <a:rPr lang="ru-RU" dirty="0" smtClean="0"/>
              <a:t>7) Верите ли вы, что во время Русско-персидской войны послом России в Персии был автор комедии “Горе от ума” Грибоедов?</a:t>
            </a:r>
            <a:r>
              <a:rPr lang="ru-RU" b="1" dirty="0" smtClean="0"/>
              <a:t> </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приём «Час редактора»</a:t>
            </a:r>
            <a:endParaRPr lang="ru-RU" dirty="0"/>
          </a:p>
        </p:txBody>
      </p:sp>
      <p:sp>
        <p:nvSpPr>
          <p:cNvPr id="3" name="Содержимое 2"/>
          <p:cNvSpPr>
            <a:spLocks noGrp="1"/>
          </p:cNvSpPr>
          <p:nvPr>
            <p:ph idx="1"/>
          </p:nvPr>
        </p:nvSpPr>
        <p:spPr/>
        <p:txBody>
          <a:bodyPr>
            <a:normAutofit fontScale="92500" lnSpcReduction="20000"/>
          </a:bodyPr>
          <a:lstStyle/>
          <a:p>
            <a:r>
              <a:rPr lang="ru-RU" i="1" dirty="0" smtClean="0"/>
              <a:t>Пример</a:t>
            </a:r>
            <a:r>
              <a:rPr lang="en-US" i="1" dirty="0" smtClean="0"/>
              <a:t>: </a:t>
            </a:r>
            <a:r>
              <a:rPr lang="ru-RU" i="1" dirty="0" smtClean="0"/>
              <a:t>Тема: Усиление Московского княжества.</a:t>
            </a:r>
            <a:endParaRPr lang="ru-RU" dirty="0" smtClean="0"/>
          </a:p>
          <a:p>
            <a:r>
              <a:rPr lang="ru-RU" i="1" dirty="0" smtClean="0"/>
              <a:t>Задание: заполните пропуски в тексте ,предварительно проработав с текстом учебника на с.43.</a:t>
            </a:r>
            <a:endParaRPr lang="ru-RU" dirty="0" smtClean="0"/>
          </a:p>
          <a:p>
            <a:r>
              <a:rPr lang="ru-RU" dirty="0" smtClean="0"/>
              <a:t>Иван получил свое прозвище от …….. .</a:t>
            </a:r>
          </a:p>
          <a:p>
            <a:r>
              <a:rPr lang="ru-RU" dirty="0" smtClean="0"/>
              <a:t>В…… году он помог хану ……… подавит восстание против ордынцев в г. ………. .</a:t>
            </a:r>
          </a:p>
          <a:p>
            <a:r>
              <a:rPr lang="ru-RU" dirty="0" smtClean="0"/>
              <a:t>За что и получил ……… и право собирать ……  для Орды с подвластных земель. </a:t>
            </a:r>
          </a:p>
          <a:p>
            <a:r>
              <a:rPr lang="ru-RU" dirty="0" smtClean="0"/>
              <a:t>Иван </a:t>
            </a:r>
            <a:r>
              <a:rPr lang="ru-RU" dirty="0" err="1" smtClean="0"/>
              <a:t>Калита</a:t>
            </a:r>
            <a:r>
              <a:rPr lang="ru-RU" dirty="0" smtClean="0"/>
              <a:t> навел ……….. в русских землях, набеги ………. прекратились.</a:t>
            </a:r>
          </a:p>
          <a:p>
            <a:r>
              <a:rPr lang="ru-RU" dirty="0" smtClean="0"/>
              <a:t>Московское княжество при Иване Калите стало ……………. в </a:t>
            </a:r>
            <a:r>
              <a:rPr lang="ru-RU" dirty="0" err="1" smtClean="0"/>
              <a:t>Северо</a:t>
            </a:r>
            <a:r>
              <a:rPr lang="ru-RU" dirty="0" smtClean="0"/>
              <a:t> –Восточной Руси</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                          </a:t>
            </a:r>
            <a:r>
              <a:rPr lang="ru-RU" dirty="0" err="1" smtClean="0"/>
              <a:t>Физминутка</a:t>
            </a:r>
            <a:endParaRPr lang="ru-RU" dirty="0"/>
          </a:p>
        </p:txBody>
      </p:sp>
      <p:sp>
        <p:nvSpPr>
          <p:cNvPr id="5" name="Содержимое 4"/>
          <p:cNvSpPr>
            <a:spLocks noGrp="1"/>
          </p:cNvSpPr>
          <p:nvPr>
            <p:ph sz="half" idx="1"/>
          </p:nvPr>
        </p:nvSpPr>
        <p:spPr/>
        <p:txBody>
          <a:bodyPr/>
          <a:lstStyle/>
          <a:p>
            <a:r>
              <a:rPr lang="ru-RU" dirty="0" smtClean="0"/>
              <a:t>Ни шагу назад, </a:t>
            </a:r>
          </a:p>
          <a:p>
            <a:r>
              <a:rPr lang="ru-RU" dirty="0" smtClean="0"/>
              <a:t>Ни шагу на месте! </a:t>
            </a:r>
          </a:p>
          <a:p>
            <a:r>
              <a:rPr lang="ru-RU" dirty="0" smtClean="0"/>
              <a:t>А только вперед! </a:t>
            </a:r>
          </a:p>
          <a:p>
            <a:r>
              <a:rPr lang="ru-RU" dirty="0" smtClean="0"/>
              <a:t>И только все вместе!</a:t>
            </a:r>
          </a:p>
          <a:p>
            <a:endParaRPr lang="ru-RU" dirty="0"/>
          </a:p>
        </p:txBody>
      </p:sp>
      <p:pic>
        <p:nvPicPr>
          <p:cNvPr id="22530" name="Picture 2" descr="C:\Users\Пользователь\Desktop\img11.jpg"/>
          <p:cNvPicPr>
            <a:picLocks noGrp="1" noChangeAspect="1" noChangeArrowheads="1"/>
          </p:cNvPicPr>
          <p:nvPr>
            <p:ph sz="half" idx="2"/>
          </p:nvPr>
        </p:nvPicPr>
        <p:blipFill>
          <a:blip r:embed="rId2" cstate="print"/>
          <a:srcRect/>
          <a:stretch>
            <a:fillRect/>
          </a:stretch>
        </p:blipFill>
        <p:spPr bwMode="auto">
          <a:xfrm>
            <a:off x="3929059" y="2143116"/>
            <a:ext cx="4745042" cy="364333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20210412_124454.mp4">
            <a:hlinkClick r:id="" action="ppaction://media"/>
          </p:cNvPr>
          <p:cNvPicPr>
            <a:picLocks noGrp="1" noRot="1" noChangeAspect="1"/>
          </p:cNvPicPr>
          <p:nvPr>
            <p:ph idx="1"/>
            <a:videoFile r:link="rId1"/>
          </p:nvPr>
        </p:nvPicPr>
        <p:blipFill>
          <a:blip r:embed="rId3" cstate="print"/>
          <a:stretch>
            <a:fillRect/>
          </a:stretch>
        </p:blipFill>
        <p:spPr>
          <a:xfrm>
            <a:off x="251520" y="548680"/>
            <a:ext cx="8064896" cy="49685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49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Критическое мышление</a:t>
            </a:r>
            <a:endParaRPr lang="ru-RU" dirty="0"/>
          </a:p>
        </p:txBody>
      </p:sp>
      <p:sp>
        <p:nvSpPr>
          <p:cNvPr id="3" name="Содержимое 2"/>
          <p:cNvSpPr>
            <a:spLocks noGrp="1"/>
          </p:cNvSpPr>
          <p:nvPr>
            <p:ph idx="1"/>
          </p:nvPr>
        </p:nvSpPr>
        <p:spPr/>
        <p:txBody>
          <a:bodyPr/>
          <a:lstStyle/>
          <a:p>
            <a:r>
              <a:rPr lang="ru-RU" b="1" i="1" dirty="0" smtClean="0"/>
              <a:t>Критическое мышление — это</a:t>
            </a:r>
            <a:r>
              <a:rPr lang="ru-RU" b="1" i="1" dirty="0" smtClean="0"/>
              <a:t>:  </a:t>
            </a:r>
            <a:r>
              <a:rPr lang="ru-RU" dirty="0" smtClean="0"/>
              <a:t>способность </a:t>
            </a:r>
            <a:r>
              <a:rPr lang="ru-RU" dirty="0" smtClean="0"/>
              <a:t>ставить новые, полные смысла </a:t>
            </a:r>
            <a:r>
              <a:rPr lang="ru-RU" i="1" dirty="0" smtClean="0"/>
              <a:t>вопросы</a:t>
            </a:r>
            <a:r>
              <a:rPr lang="ru-RU" dirty="0" smtClean="0"/>
              <a:t>;</a:t>
            </a:r>
          </a:p>
          <a:p>
            <a:r>
              <a:rPr lang="ru-RU" dirty="0" smtClean="0"/>
              <a:t>   вырабатывать разнообразные, подкрепляющие </a:t>
            </a:r>
            <a:r>
              <a:rPr lang="ru-RU" i="1" dirty="0" smtClean="0"/>
              <a:t>аргументы</a:t>
            </a:r>
            <a:r>
              <a:rPr lang="ru-RU" dirty="0" smtClean="0"/>
              <a:t>; принимать независимые продуманные </a:t>
            </a:r>
            <a:r>
              <a:rPr lang="ru-RU" i="1" dirty="0" smtClean="0"/>
              <a:t>решения</a:t>
            </a:r>
            <a:r>
              <a:rPr lang="ru-RU" dirty="0" smtClean="0"/>
              <a:t>.</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smtClean="0"/>
              <a:t>             Занимательные задачи</a:t>
            </a:r>
            <a:endParaRPr lang="ru-RU" dirty="0"/>
          </a:p>
        </p:txBody>
      </p:sp>
      <p:sp>
        <p:nvSpPr>
          <p:cNvPr id="6" name="Содержимое 5"/>
          <p:cNvSpPr>
            <a:spLocks noGrp="1"/>
          </p:cNvSpPr>
          <p:nvPr>
            <p:ph idx="1"/>
          </p:nvPr>
        </p:nvSpPr>
        <p:spPr/>
        <p:txBody>
          <a:bodyPr>
            <a:normAutofit lnSpcReduction="10000"/>
          </a:bodyPr>
          <a:lstStyle/>
          <a:p>
            <a:r>
              <a:rPr lang="ru-RU" dirty="0" smtClean="0"/>
              <a:t>На этом месте в устье Невы выдающийся новгородский князь разбил шведов. А спустя 463 года здесь застучали топоры, по приказу царя началось строительство новой столицы?</a:t>
            </a:r>
            <a:r>
              <a:rPr lang="ru-RU" b="1" dirty="0" smtClean="0"/>
              <a:t> </a:t>
            </a:r>
            <a:endParaRPr lang="ru-RU" dirty="0" smtClean="0"/>
          </a:p>
          <a:p>
            <a:r>
              <a:rPr lang="ru-RU" dirty="0" smtClean="0"/>
              <a:t>1. О каком князе идет речь, и когда произошло это событие?</a:t>
            </a:r>
          </a:p>
          <a:p>
            <a:r>
              <a:rPr lang="ru-RU" dirty="0" smtClean="0"/>
              <a:t>2. По приказу, какого царя началось строительство новой столицы?</a:t>
            </a:r>
          </a:p>
          <a:p>
            <a:r>
              <a:rPr lang="ru-RU" dirty="0" smtClean="0"/>
              <a:t>3. Когда была заложена новая столица, и как ее назвали?</a:t>
            </a:r>
          </a:p>
          <a:p>
            <a:r>
              <a:rPr lang="ru-RU" dirty="0" smtClean="0"/>
              <a:t>4. Что связывает два этих события?</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кубик «</a:t>
            </a:r>
            <a:r>
              <a:rPr lang="ru-RU" dirty="0" err="1" smtClean="0"/>
              <a:t>Блума</a:t>
            </a:r>
            <a:r>
              <a:rPr lang="ru-RU" dirty="0" smtClean="0"/>
              <a:t>»</a:t>
            </a:r>
            <a:endParaRPr lang="ru-RU" dirty="0"/>
          </a:p>
        </p:txBody>
      </p:sp>
      <p:sp>
        <p:nvSpPr>
          <p:cNvPr id="3" name="Содержимое 2"/>
          <p:cNvSpPr>
            <a:spLocks noGrp="1"/>
          </p:cNvSpPr>
          <p:nvPr>
            <p:ph idx="1"/>
          </p:nvPr>
        </p:nvSpPr>
        <p:spPr/>
        <p:txBody>
          <a:bodyPr>
            <a:normAutofit fontScale="47500" lnSpcReduction="20000"/>
          </a:bodyPr>
          <a:lstStyle/>
          <a:p>
            <a:r>
              <a:rPr lang="ru-RU" i="1" dirty="0" smtClean="0"/>
              <a:t>На рассвете 22 июня 1941 г. без объявления войны, нарушив Пакт о ненападении, германская армия обрушилась всей мощью на советскую землю. Авиация атаковала аэродромы, военные гарнизоны, узлы связи, командные пункты Красной Армии, крупнейшие промышленные объекты Украины, Белоруссии, Прибалтики. Началась Великая Отечественная война советского народа. Руководство страны не сразу поняло, что именно произошло. По-прежнему опасаясь провокаций немцев, Сталин даже в условиях начавшейся войны не хотел верить в случившееся. </a:t>
            </a:r>
            <a:endParaRPr lang="ru-RU" dirty="0" smtClean="0"/>
          </a:p>
          <a:p>
            <a:r>
              <a:rPr lang="ru-RU" i="1" dirty="0" smtClean="0"/>
              <a:t> </a:t>
            </a:r>
            <a:endParaRPr lang="ru-RU" dirty="0" smtClean="0"/>
          </a:p>
          <a:p>
            <a:r>
              <a:rPr lang="ru-RU" i="1" dirty="0" smtClean="0"/>
              <a:t>В полдень первого дня войны с обращением к народу выступил первый заместитель председателя СНК, нарком иностранных дел СССР В. М. Молотов. </a:t>
            </a:r>
            <a:endParaRPr lang="ru-RU" dirty="0" smtClean="0"/>
          </a:p>
          <a:p>
            <a:r>
              <a:rPr lang="ru-RU" i="1" dirty="0" smtClean="0"/>
              <a:t>В тот же день была объявлена всеобщая мобилизация военнообязанных, введено военное положение в западных районах страны. </a:t>
            </a:r>
            <a:endParaRPr lang="ru-RU" dirty="0" smtClean="0"/>
          </a:p>
          <a:p>
            <a:r>
              <a:rPr lang="ru-RU" i="1" dirty="0" smtClean="0"/>
              <a:t>Верховным главнокомандующим стал И. В. Сталин. </a:t>
            </a:r>
            <a:endParaRPr lang="ru-RU" dirty="0" smtClean="0"/>
          </a:p>
          <a:p>
            <a:r>
              <a:rPr lang="ru-RU" i="1" dirty="0" smtClean="0"/>
              <a:t>22 июня столкнулись Германия и выступившие на ее стороне Италия, Финляндия, Венгрия, Румыния, Словакия и др. и СССР. Германия и ее союзники имели 190 дивизий против 170 советских. </a:t>
            </a:r>
            <a:endParaRPr lang="ru-RU" dirty="0" smtClean="0"/>
          </a:p>
          <a:p>
            <a:r>
              <a:rPr lang="ru-RU" i="1" dirty="0" smtClean="0"/>
              <a:t>Численность противостоящих войск с обеих сторон была примерно равна и составляла в общей сложности около 6 </a:t>
            </a:r>
            <a:r>
              <a:rPr lang="ru-RU" i="1" dirty="0" err="1" smtClean="0"/>
              <a:t>млн</a:t>
            </a:r>
            <a:r>
              <a:rPr lang="ru-RU" i="1" dirty="0" smtClean="0"/>
              <a:t> человек. </a:t>
            </a:r>
            <a:endParaRPr lang="ru-RU" dirty="0" smtClean="0"/>
          </a:p>
          <a:p>
            <a:r>
              <a:rPr lang="ru-RU" i="1" dirty="0" smtClean="0"/>
              <a:t>Примерно равным с обеих сторон было и количество орудий и минометов (48 тыс. у Германии и союзников, 47 тыс. у СССР). </a:t>
            </a:r>
            <a:endParaRPr lang="ru-RU" dirty="0" smtClean="0"/>
          </a:p>
          <a:p>
            <a:r>
              <a:rPr lang="ru-RU" i="1" dirty="0" smtClean="0"/>
              <a:t>По численности танков (9,2 тыс.) и самолетов (8,5 тыс.) СССР превосходил Германию и ее союзников (4,3 тыс. танков и 5 тыс. самолетов).</a:t>
            </a:r>
            <a:endParaRPr lang="ru-RU" dirty="0" smtClean="0"/>
          </a:p>
          <a:p>
            <a:r>
              <a:rPr lang="ru-RU" i="1" dirty="0" smtClean="0"/>
              <a:t>С учетом опыта войны в Европе план «Барбаросса» предусматривал ведение «молниеносной войны» (блицкрига). Война планировалась быть скоротечной и закончиться за три летних месяца. </a:t>
            </a:r>
            <a:endParaRPr lang="ru-RU" dirty="0" smtClean="0"/>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кубик «</a:t>
            </a:r>
            <a:r>
              <a:rPr lang="ru-RU" dirty="0" err="1" smtClean="0"/>
              <a:t>Блума</a:t>
            </a:r>
            <a:r>
              <a:rPr lang="ru-RU" dirty="0" smtClean="0"/>
              <a:t>»</a:t>
            </a:r>
            <a:endParaRPr lang="ru-RU" dirty="0"/>
          </a:p>
        </p:txBody>
      </p:sp>
      <p:sp>
        <p:nvSpPr>
          <p:cNvPr id="3" name="Содержимое 2"/>
          <p:cNvSpPr>
            <a:spLocks noGrp="1"/>
          </p:cNvSpPr>
          <p:nvPr>
            <p:ph idx="1"/>
          </p:nvPr>
        </p:nvSpPr>
        <p:spPr/>
        <p:txBody>
          <a:bodyPr/>
          <a:lstStyle/>
          <a:p>
            <a:pPr lvl="0"/>
            <a:r>
              <a:rPr lang="ru-RU" u="sng" dirty="0" smtClean="0"/>
              <a:t>Назови…дату начала ВОВ</a:t>
            </a:r>
          </a:p>
          <a:p>
            <a:pPr lvl="0"/>
            <a:r>
              <a:rPr lang="ru-RU" u="sng" dirty="0" smtClean="0"/>
              <a:t>Почему…советское руководство не верило о возможном начале войны?</a:t>
            </a:r>
          </a:p>
          <a:p>
            <a:pPr lvl="0"/>
            <a:r>
              <a:rPr lang="ru-RU" u="sng" dirty="0" smtClean="0"/>
              <a:t>Объясни…что такое блицкриг ?</a:t>
            </a:r>
          </a:p>
          <a:p>
            <a:pPr lvl="0"/>
            <a:r>
              <a:rPr lang="ru-RU" u="sng" dirty="0" smtClean="0"/>
              <a:t>Предложи…альтернативное развитие начала войны. </a:t>
            </a:r>
          </a:p>
          <a:p>
            <a:pPr lvl="0"/>
            <a:r>
              <a:rPr lang="ru-RU" u="sng" dirty="0" smtClean="0"/>
              <a:t>Предположи… как могло бы закончиться внезапное наступление Гитлера?</a:t>
            </a:r>
          </a:p>
          <a:p>
            <a:pPr lvl="0"/>
            <a:r>
              <a:rPr lang="ru-RU" u="sng" dirty="0" smtClean="0"/>
              <a:t>Поделись…своим мнением почему, нужно помнить о войне?</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«Три подсказки»</a:t>
            </a:r>
            <a:endParaRPr lang="ru-RU" dirty="0"/>
          </a:p>
        </p:txBody>
      </p:sp>
      <p:sp>
        <p:nvSpPr>
          <p:cNvPr id="3" name="Содержимое 2"/>
          <p:cNvSpPr>
            <a:spLocks noGrp="1"/>
          </p:cNvSpPr>
          <p:nvPr>
            <p:ph idx="1"/>
          </p:nvPr>
        </p:nvSpPr>
        <p:spPr/>
        <p:txBody>
          <a:bodyPr>
            <a:normAutofit fontScale="92500" lnSpcReduction="10000"/>
          </a:bodyPr>
          <a:lstStyle/>
          <a:p>
            <a:r>
              <a:rPr lang="ru-RU" dirty="0" smtClean="0"/>
              <a:t>1. В рамках сражения проходила операция «Уран»</a:t>
            </a:r>
          </a:p>
          <a:p>
            <a:r>
              <a:rPr lang="ru-RU" dirty="0" smtClean="0"/>
              <a:t>2. Город-герой, носил имя вождя</a:t>
            </a:r>
          </a:p>
          <a:p>
            <a:r>
              <a:rPr lang="ru-RU" dirty="0" smtClean="0"/>
              <a:t>3. В ходе битвы была взята в плен немецкая группировка во главе с Паулюсом</a:t>
            </a:r>
          </a:p>
          <a:p>
            <a:r>
              <a:rPr lang="ru-RU" b="1" dirty="0" smtClean="0"/>
              <a:t>Сталинградская битва</a:t>
            </a:r>
            <a:endParaRPr lang="ru-RU" dirty="0" smtClean="0"/>
          </a:p>
          <a:p>
            <a:pPr lvl="0"/>
            <a:r>
              <a:rPr lang="ru-RU" dirty="0" smtClean="0"/>
              <a:t>Битва носила название «операция «Тайфун»</a:t>
            </a:r>
          </a:p>
          <a:p>
            <a:pPr lvl="0"/>
            <a:r>
              <a:rPr lang="ru-RU" dirty="0" smtClean="0"/>
              <a:t>Подступы к этому городу защищала 316 стрелковая дивизия Панфилова</a:t>
            </a:r>
          </a:p>
          <a:p>
            <a:pPr lvl="0"/>
            <a:r>
              <a:rPr lang="ru-RU" dirty="0" smtClean="0"/>
              <a:t>Захват этого города, немецкими войсками, означал конец войны и проигрыш СССР</a:t>
            </a:r>
          </a:p>
          <a:p>
            <a:r>
              <a:rPr lang="ru-RU" b="1" dirty="0" smtClean="0"/>
              <a:t>Московская бита</a:t>
            </a:r>
            <a:endParaRPr lang="ru-RU" dirty="0" smtClean="0"/>
          </a:p>
          <a:p>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притча «А корзину – то возьми»</a:t>
            </a:r>
            <a:endParaRPr lang="ru-RU" dirty="0"/>
          </a:p>
        </p:txBody>
      </p:sp>
      <p:sp>
        <p:nvSpPr>
          <p:cNvPr id="3" name="Содержимое 2"/>
          <p:cNvSpPr>
            <a:spLocks noGrp="1"/>
          </p:cNvSpPr>
          <p:nvPr>
            <p:ph idx="1"/>
          </p:nvPr>
        </p:nvSpPr>
        <p:spPr/>
        <p:txBody>
          <a:bodyPr>
            <a:normAutofit fontScale="92500"/>
          </a:bodyPr>
          <a:lstStyle/>
          <a:p>
            <a:r>
              <a:rPr lang="ru-RU" i="1" dirty="0" smtClean="0"/>
              <a:t>Состарился отец, ослабел. Жизнь в нем еле теплится. Надоело сыну ухаживать за престарелым отцом, и решил он от него избавиться.</a:t>
            </a:r>
            <a:endParaRPr lang="ru-RU" dirty="0" smtClean="0"/>
          </a:p>
          <a:p>
            <a:r>
              <a:rPr lang="ru-RU" i="1" dirty="0" smtClean="0"/>
              <a:t>Усадил он отца в корзину и отнес высоко в горы. Опустил корзину на землю и только собрался уходить, как отец окликнул его:</a:t>
            </a:r>
            <a:endParaRPr lang="ru-RU" dirty="0" smtClean="0"/>
          </a:p>
          <a:p>
            <a:r>
              <a:rPr lang="ru-RU" i="1" dirty="0" smtClean="0"/>
              <a:t>- Сынок, я не в обиде, что ты принес меня сюда, но корзину-то возьми!</a:t>
            </a:r>
            <a:endParaRPr lang="ru-RU" dirty="0" smtClean="0"/>
          </a:p>
          <a:p>
            <a:r>
              <a:rPr lang="ru-RU" i="1" dirty="0" smtClean="0"/>
              <a:t>- На что она мне?</a:t>
            </a:r>
            <a:endParaRPr lang="ru-RU" dirty="0" smtClean="0"/>
          </a:p>
          <a:p>
            <a:r>
              <a:rPr lang="ru-RU" i="1" dirty="0" smtClean="0"/>
              <a:t>- Твоему сыну пригодится, когда он захочет принести тебя сюда...</a:t>
            </a:r>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Актуальность:</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r>
              <a:rPr lang="ru-RU" dirty="0" smtClean="0"/>
              <a:t>Приоритетным направлением, обозначенным в новом образовательном стандарте, является целостное развитие личности в системе образования. Оно обеспечивается через формирование универсальных учебных действий (УУД), которые создают возможность самостоятельного успешного усвоения новых знаний, умений и компетентностей, включая организацию усвоения, то есть умения учиться. </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t>                 Спасибо за внимание и работу!</a:t>
            </a:r>
            <a:r>
              <a:rPr lang="ru-RU" dirty="0" smtClean="0"/>
              <a:t/>
            </a:r>
            <a:br>
              <a:rPr lang="ru-RU" dirty="0" smtClean="0"/>
            </a:br>
            <a:endParaRPr lang="ru-RU" dirty="0"/>
          </a:p>
        </p:txBody>
      </p:sp>
      <p:pic>
        <p:nvPicPr>
          <p:cNvPr id="28674" name="Picture 2" descr="C:\Users\Пользователь\Desktop\рабочий стол\i.jpg"/>
          <p:cNvPicPr>
            <a:picLocks noGrp="1" noChangeAspect="1" noChangeArrowheads="1"/>
          </p:cNvPicPr>
          <p:nvPr>
            <p:ph idx="1"/>
          </p:nvPr>
        </p:nvPicPr>
        <p:blipFill>
          <a:blip r:embed="rId2" cstate="print"/>
          <a:stretch>
            <a:fillRect/>
          </a:stretch>
        </p:blipFill>
        <p:spPr bwMode="auto">
          <a:xfrm>
            <a:off x="2986087" y="2942431"/>
            <a:ext cx="2181225" cy="218122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Цель мастер-класса </a:t>
            </a:r>
            <a:endParaRPr lang="ru-RU" dirty="0"/>
          </a:p>
        </p:txBody>
      </p:sp>
      <p:sp>
        <p:nvSpPr>
          <p:cNvPr id="3" name="Содержимое 2"/>
          <p:cNvSpPr>
            <a:spLocks noGrp="1"/>
          </p:cNvSpPr>
          <p:nvPr>
            <p:ph idx="1"/>
          </p:nvPr>
        </p:nvSpPr>
        <p:spPr/>
        <p:txBody>
          <a:bodyPr/>
          <a:lstStyle/>
          <a:p>
            <a:r>
              <a:rPr lang="ru-RU" dirty="0" smtClean="0"/>
              <a:t>является ознакомление педагогов с приемами работы на уроке, способствующими формированию познавательных универсальных учебных действий.</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Притча о красках и художнике</a:t>
            </a:r>
            <a:endParaRPr lang="ru-RU" dirty="0"/>
          </a:p>
        </p:txBody>
      </p:sp>
      <p:pic>
        <p:nvPicPr>
          <p:cNvPr id="1026" name="Picture 2" descr="C:\Users\Пользователь\Desktop\chalk_crayons_colored_colorful_hands_palms_7303_3840x2160.jpg"/>
          <p:cNvPicPr>
            <a:picLocks noGrp="1" noChangeAspect="1" noChangeArrowheads="1"/>
          </p:cNvPicPr>
          <p:nvPr>
            <p:ph idx="1"/>
          </p:nvPr>
        </p:nvPicPr>
        <p:blipFill>
          <a:blip r:embed="rId2" cstate="print"/>
          <a:stretch>
            <a:fillRect/>
          </a:stretch>
        </p:blipFill>
        <p:spPr bwMode="auto">
          <a:xfrm>
            <a:off x="457200" y="1996618"/>
            <a:ext cx="7239000" cy="407285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Приветствие “Здравствуйте!”</a:t>
            </a:r>
            <a:br>
              <a:rPr lang="ru-RU" dirty="0" smtClean="0"/>
            </a:br>
            <a:endParaRPr lang="ru-RU" dirty="0"/>
          </a:p>
        </p:txBody>
      </p:sp>
      <p:pic>
        <p:nvPicPr>
          <p:cNvPr id="2050" name="Picture 2" descr="C:\Users\Пользователь\Desktop\img0.jpg"/>
          <p:cNvPicPr>
            <a:picLocks noGrp="1" noChangeAspect="1" noChangeArrowheads="1"/>
          </p:cNvPicPr>
          <p:nvPr>
            <p:ph idx="1"/>
          </p:nvPr>
        </p:nvPicPr>
        <p:blipFill>
          <a:blip r:embed="rId2" cstate="print"/>
          <a:stretch>
            <a:fillRect/>
          </a:stretch>
        </p:blipFill>
        <p:spPr bwMode="auto">
          <a:xfrm>
            <a:off x="1403648" y="1556792"/>
            <a:ext cx="5112056" cy="417646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20210412_124359.mp4">
            <a:hlinkClick r:id="" action="ppaction://media"/>
          </p:cNvPr>
          <p:cNvPicPr>
            <a:picLocks noGrp="1" noRot="1" noChangeAspect="1"/>
          </p:cNvPicPr>
          <p:nvPr>
            <p:ph idx="1"/>
            <a:videoFile r:link="rId1"/>
          </p:nvPr>
        </p:nvPicPr>
        <p:blipFill>
          <a:blip r:embed="rId3" cstate="print"/>
          <a:stretch>
            <a:fillRect/>
          </a:stretch>
        </p:blipFill>
        <p:spPr>
          <a:xfrm>
            <a:off x="395536" y="1048020"/>
            <a:ext cx="8064896" cy="47333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2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Мотивация</a:t>
            </a:r>
            <a:endParaRPr lang="ru-RU" dirty="0"/>
          </a:p>
        </p:txBody>
      </p:sp>
      <p:sp>
        <p:nvSpPr>
          <p:cNvPr id="3" name="Содержимое 2"/>
          <p:cNvSpPr>
            <a:spLocks noGrp="1"/>
          </p:cNvSpPr>
          <p:nvPr>
            <p:ph idx="1"/>
          </p:nvPr>
        </p:nvSpPr>
        <p:spPr/>
        <p:txBody>
          <a:bodyPr/>
          <a:lstStyle/>
          <a:p>
            <a:r>
              <a:rPr lang="ru-RU" dirty="0" smtClean="0"/>
              <a:t> Мотивация – важнейший компонент структуры учебной деятельности, а для личности выработанная внутренняя мотивация есть основной критерий ее </a:t>
            </a:r>
            <a:r>
              <a:rPr lang="ru-RU" dirty="0" err="1" smtClean="0"/>
              <a:t>сформированности</a:t>
            </a:r>
            <a:r>
              <a:rPr lang="ru-RU" dirty="0" smtClean="0"/>
              <a:t>. Он заключается в том, что ребенок получает “удовольствие от самой деятельности, в следствии чего и настраивается на успех.</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sz="2800" dirty="0" smtClean="0"/>
              <a:t>    прием     "Эпиграф".</a:t>
            </a:r>
            <a:endParaRPr lang="ru-RU" sz="2800" dirty="0"/>
          </a:p>
        </p:txBody>
      </p:sp>
      <p:sp>
        <p:nvSpPr>
          <p:cNvPr id="6" name="Текст 5"/>
          <p:cNvSpPr>
            <a:spLocks noGrp="1"/>
          </p:cNvSpPr>
          <p:nvPr>
            <p:ph type="body" idx="2"/>
          </p:nvPr>
        </p:nvSpPr>
        <p:spPr/>
        <p:txBody>
          <a:bodyPr/>
          <a:lstStyle/>
          <a:p>
            <a:endParaRPr lang="ru-RU" dirty="0"/>
          </a:p>
        </p:txBody>
      </p:sp>
      <p:sp>
        <p:nvSpPr>
          <p:cNvPr id="5" name="Содержимое 4"/>
          <p:cNvSpPr>
            <a:spLocks noGrp="1"/>
          </p:cNvSpPr>
          <p:nvPr>
            <p:ph sz="half" idx="1"/>
          </p:nvPr>
        </p:nvSpPr>
        <p:spPr/>
        <p:txBody>
          <a:bodyPr/>
          <a:lstStyle/>
          <a:p>
            <a:endParaRPr lang="ru-RU" dirty="0" smtClean="0"/>
          </a:p>
          <a:p>
            <a:endParaRPr lang="ru-RU" dirty="0" smtClean="0"/>
          </a:p>
          <a:p>
            <a:r>
              <a:rPr lang="ru-RU" dirty="0" smtClean="0"/>
              <a:t> О, мощный властелин судьбы! </a:t>
            </a:r>
          </a:p>
          <a:p>
            <a:r>
              <a:rPr lang="ru-RU" dirty="0" smtClean="0"/>
              <a:t>Не так ли ты над самой бездной,</a:t>
            </a:r>
          </a:p>
          <a:p>
            <a:r>
              <a:rPr lang="ru-RU" dirty="0" smtClean="0"/>
              <a:t>На высоте уздой железной</a:t>
            </a:r>
          </a:p>
          <a:p>
            <a:r>
              <a:rPr lang="ru-RU" dirty="0" smtClean="0"/>
              <a:t>Россию поднял на дыбы?</a:t>
            </a:r>
          </a:p>
          <a:p>
            <a:endParaRPr lang="ru-RU" dirty="0"/>
          </a:p>
        </p:txBody>
      </p:sp>
      <p:pic>
        <p:nvPicPr>
          <p:cNvPr id="7" name="Рисунок 6" descr="http://spbfoto.spb.ru/foto/data/media/15/P4227858.jpg"/>
          <p:cNvPicPr/>
          <p:nvPr/>
        </p:nvPicPr>
        <p:blipFill>
          <a:blip r:embed="rId2" cstate="print"/>
          <a:srcRect/>
          <a:stretch>
            <a:fillRect/>
          </a:stretch>
        </p:blipFill>
        <p:spPr bwMode="auto">
          <a:xfrm>
            <a:off x="5357818" y="1214422"/>
            <a:ext cx="3786182" cy="5000660"/>
          </a:xfrm>
          <a:prstGeom prst="rect">
            <a:avLst/>
          </a:prstGeom>
          <a:noFill/>
          <a:ln w="57150" cmpd="thickThin">
            <a:solidFill>
              <a:srgbClr val="663300"/>
            </a:solid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smtClean="0"/>
              <a:t>                            Приём «Ребус»</a:t>
            </a:r>
            <a:endParaRPr lang="ru-RU" dirty="0"/>
          </a:p>
        </p:txBody>
      </p:sp>
      <p:graphicFrame>
        <p:nvGraphicFramePr>
          <p:cNvPr id="3074" name="Object 2"/>
          <p:cNvGraphicFramePr>
            <a:graphicFrameLocks noChangeAspect="1"/>
          </p:cNvGraphicFramePr>
          <p:nvPr/>
        </p:nvGraphicFramePr>
        <p:xfrm>
          <a:off x="428596" y="1285860"/>
          <a:ext cx="8072494" cy="4937082"/>
        </p:xfrm>
        <a:graphic>
          <a:graphicData uri="http://schemas.openxmlformats.org/presentationml/2006/ole">
            <p:oleObj spid="_x0000_s3074" name="Слайд" r:id="rId3" imgW="4572000" imgH="3429000" progId="PowerPoint.Slide.12">
              <p:embed/>
            </p:oleObj>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107</TotalTime>
  <Words>790</Words>
  <Application>Microsoft Office PowerPoint</Application>
  <PresentationFormat>Экран (4:3)</PresentationFormat>
  <Paragraphs>85</Paragraphs>
  <Slides>20</Slides>
  <Notes>0</Notes>
  <HiddenSlides>0</HiddenSlides>
  <MMClips>2</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Изящная</vt:lpstr>
      <vt:lpstr>Слайд</vt:lpstr>
      <vt:lpstr>Семинар-практикум «Формирование познавательной мотивации обучающихся на уроках истории и обществознания» </vt:lpstr>
      <vt:lpstr>Актуальность: </vt:lpstr>
      <vt:lpstr>Цель мастер-класса </vt:lpstr>
      <vt:lpstr>            Притча о красках и художнике</vt:lpstr>
      <vt:lpstr>            Приветствие “Здравствуйте!” </vt:lpstr>
      <vt:lpstr>Слайд 6</vt:lpstr>
      <vt:lpstr>                           Мотивация</vt:lpstr>
      <vt:lpstr>    прием     "Эпиграф".</vt:lpstr>
      <vt:lpstr>                            Приём «Ребус»</vt:lpstr>
      <vt:lpstr>       Приём «Заморочки из бочки»</vt:lpstr>
      <vt:lpstr>                         приём «Час редактора»</vt:lpstr>
      <vt:lpstr>                          Физминутка</vt:lpstr>
      <vt:lpstr>Слайд 13</vt:lpstr>
      <vt:lpstr> Критическое мышление</vt:lpstr>
      <vt:lpstr>             Занимательные задачи</vt:lpstr>
      <vt:lpstr>                      кубик «Блума»</vt:lpstr>
      <vt:lpstr>               кубик «Блума»</vt:lpstr>
      <vt:lpstr>                      «Три подсказки»</vt:lpstr>
      <vt:lpstr>  притча «А корзину – то возьми»</vt:lpstr>
      <vt:lpstr>                 Спасибо за внимание и работу!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Семинар-практикум «Формирование познавательной мотивации обучающихся на уроках истории и обществознания»</dc:title>
  <dc:creator>Пользователь</dc:creator>
  <cp:lastModifiedBy>Пользователь</cp:lastModifiedBy>
  <cp:revision>11</cp:revision>
  <dcterms:created xsi:type="dcterms:W3CDTF">2021-04-12T16:11:11Z</dcterms:created>
  <dcterms:modified xsi:type="dcterms:W3CDTF">2021-04-14T11:08:15Z</dcterms:modified>
</cp:coreProperties>
</file>