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58" r:id="rId4"/>
    <p:sldId id="286" r:id="rId5"/>
    <p:sldId id="283" r:id="rId6"/>
    <p:sldId id="285" r:id="rId7"/>
    <p:sldId id="284" r:id="rId8"/>
    <p:sldId id="259" r:id="rId9"/>
    <p:sldId id="262" r:id="rId10"/>
    <p:sldId id="260" r:id="rId11"/>
    <p:sldId id="263" r:id="rId12"/>
    <p:sldId id="261" r:id="rId13"/>
    <p:sldId id="264" r:id="rId14"/>
    <p:sldId id="271" r:id="rId15"/>
    <p:sldId id="265" r:id="rId16"/>
    <p:sldId id="266" r:id="rId17"/>
    <p:sldId id="272" r:id="rId18"/>
    <p:sldId id="267" r:id="rId19"/>
    <p:sldId id="270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455" autoAdjust="0"/>
  </p:normalViewPr>
  <p:slideViewPr>
    <p:cSldViewPr>
      <p:cViewPr varScale="1">
        <p:scale>
          <a:sx n="75" d="100"/>
          <a:sy n="75" d="100"/>
        </p:scale>
        <p:origin x="-123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EEF03-5554-4ADA-B419-754F7889DA8E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1249E-811A-4997-A499-E9AEC7601D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1249E-811A-4997-A499-E9AEC7601DC9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BF542CF-7499-46C2-8BA5-E370AF74E6A3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2B17A9E-36F5-44B6-B33F-09A57F5968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F542CF-7499-46C2-8BA5-E370AF74E6A3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B17A9E-36F5-44B6-B33F-09A57F5968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BF542CF-7499-46C2-8BA5-E370AF74E6A3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2B17A9E-36F5-44B6-B33F-09A57F5968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F542CF-7499-46C2-8BA5-E370AF74E6A3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B17A9E-36F5-44B6-B33F-09A57F5968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BF542CF-7499-46C2-8BA5-E370AF74E6A3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F2B17A9E-36F5-44B6-B33F-09A57F5968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F542CF-7499-46C2-8BA5-E370AF74E6A3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B17A9E-36F5-44B6-B33F-09A57F5968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F542CF-7499-46C2-8BA5-E370AF74E6A3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B17A9E-36F5-44B6-B33F-09A57F5968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F542CF-7499-46C2-8BA5-E370AF74E6A3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B17A9E-36F5-44B6-B33F-09A57F5968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BF542CF-7499-46C2-8BA5-E370AF74E6A3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B17A9E-36F5-44B6-B33F-09A57F5968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F542CF-7499-46C2-8BA5-E370AF74E6A3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B17A9E-36F5-44B6-B33F-09A57F5968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F542CF-7499-46C2-8BA5-E370AF74E6A3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B17A9E-36F5-44B6-B33F-09A57F5968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BF542CF-7499-46C2-8BA5-E370AF74E6A3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2B17A9E-36F5-44B6-B33F-09A57F5968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audio" Target="file:///C:\Users\&#1045;&#1074;&#1075;&#1077;&#1085;&#1080;&#1103;\Desktop\&#1053;&#1077;&#1080;&#1079;&#1074;&#1077;&#1089;&#1090;&#1077;&#1085;%20-%20&#1058;&#1072;&#1085;&#1077;&#1094;%20&#1041;&#1072;&#1088;&#1099;&#1085;&#1103;%20&#1076;&#1083;&#1103;%20&#1076;&#1077;&#1090;&#1077;&#1081;%20(goodmp3.ru)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8.jpeg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2.jpeg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5" Type="http://schemas.openxmlformats.org/officeDocument/2006/relationships/image" Target="../media/image6.pn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9.xml"/><Relationship Id="rId1" Type="http://schemas.openxmlformats.org/officeDocument/2006/relationships/audio" Target="../media/audio18.wav"/><Relationship Id="rId6" Type="http://schemas.openxmlformats.org/officeDocument/2006/relationships/image" Target="../media/image6.png"/><Relationship Id="rId5" Type="http://schemas.openxmlformats.org/officeDocument/2006/relationships/image" Target="../media/image3.jpe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5" Type="http://schemas.openxmlformats.org/officeDocument/2006/relationships/image" Target="../media/image6.png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5.xml"/><Relationship Id="rId1" Type="http://schemas.openxmlformats.org/officeDocument/2006/relationships/audio" Target="../media/audio23.wav"/><Relationship Id="rId5" Type="http://schemas.openxmlformats.org/officeDocument/2006/relationships/image" Target="../media/image6.png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4.wav"/><Relationship Id="rId5" Type="http://schemas.openxmlformats.org/officeDocument/2006/relationships/image" Target="../media/image6.png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5.wav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5.xml"/><Relationship Id="rId1" Type="http://schemas.openxmlformats.org/officeDocument/2006/relationships/audio" Target="../media/audio26.wav"/><Relationship Id="rId5" Type="http://schemas.openxmlformats.org/officeDocument/2006/relationships/image" Target="../media/image6.png"/><Relationship Id="rId4" Type="http://schemas.openxmlformats.org/officeDocument/2006/relationships/image" Target="../media/image1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7.wav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9.xml"/><Relationship Id="rId1" Type="http://schemas.openxmlformats.org/officeDocument/2006/relationships/audio" Target="../media/audio28.wav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5" Type="http://schemas.openxmlformats.org/officeDocument/2006/relationships/image" Target="../media/image6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«Тряпичная кукла»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Заместитель директора по УВР МОБУ «Ржавская ООШ» Новосергиевского района Оренбургской области </a:t>
            </a:r>
          </a:p>
          <a:p>
            <a:r>
              <a:rPr lang="ru-RU" dirty="0" smtClean="0"/>
              <a:t> Полякова Елена Анатольевна</a:t>
            </a:r>
            <a:endParaRPr lang="ru-RU" dirty="0"/>
          </a:p>
        </p:txBody>
      </p:sp>
      <p:pic>
        <p:nvPicPr>
          <p:cNvPr id="4" name="Рисунок 3" descr="C:\Users\Пользователь\Desktop\фото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60648"/>
            <a:ext cx="2232249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ользователь\Desktop\78713_big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1"/>
            <a:ext cx="2627784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699792" y="260648"/>
            <a:ext cx="37444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2"/>
                </a:solidFill>
              </a:rPr>
              <a:t>Образовательный </a:t>
            </a:r>
            <a:r>
              <a:rPr lang="ru-RU" sz="2000" b="1" dirty="0" smtClean="0">
                <a:solidFill>
                  <a:schemeClr val="bg2"/>
                </a:solidFill>
              </a:rPr>
              <a:t>проект    « </a:t>
            </a:r>
            <a:r>
              <a:rPr lang="ru-RU" sz="2000" b="1" dirty="0">
                <a:solidFill>
                  <a:schemeClr val="bg2"/>
                </a:solidFill>
              </a:rPr>
              <a:t>Народное искусство и культурное наследие»</a:t>
            </a:r>
            <a:endParaRPr lang="ru-RU" sz="2000" dirty="0">
              <a:solidFill>
                <a:schemeClr val="bg2"/>
              </a:solidFill>
            </a:endParaRPr>
          </a:p>
        </p:txBody>
      </p:sp>
      <p:pic>
        <p:nvPicPr>
          <p:cNvPr id="7" name="Неизвестен - Танец Барыня для детей (goodmp3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251520" y="6237312"/>
            <a:ext cx="304800" cy="304800"/>
          </a:xfrm>
          <a:prstGeom prst="rect">
            <a:avLst/>
          </a:prstGeom>
        </p:spPr>
      </p:pic>
      <p:pic>
        <p:nvPicPr>
          <p:cNvPr id="8" name="~PP3318.WAV">
            <a:hlinkClick r:id="" action="ppaction://media"/>
          </p:cNvPr>
          <p:cNvPicPr>
            <a:picLocks noRot="1" noChangeAspect="1"/>
          </p:cNvPicPr>
          <p:nvPr>
            <a:wavAudioFile r:embed="rId2" name="~PP3318.WAV"/>
          </p:nvPr>
        </p:nvPicPr>
        <p:blipFill>
          <a:blip r:embed="rId7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652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8" showWhenStopped="0">
                <p:cTn id="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 isNarration="1"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куклы - обереги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 глубокой древности куколка была человеку защитой от болезней, несчастий, злых духов. Кукла берегла человека, ее так и называли: оберег или </a:t>
            </a:r>
            <a:r>
              <a:rPr lang="ru-RU" dirty="0" err="1" smtClean="0"/>
              <a:t>берегиня</a:t>
            </a:r>
            <a:r>
              <a:rPr lang="ru-RU" dirty="0" smtClean="0"/>
              <a:t>. О куклах-оберегах сочиняли сказки, в которых они являлись волшебными помощницами: охраняли, спасали, давали своим хозяйкам мудрые советы. Все помнят сказку Афанасьева «</a:t>
            </a:r>
            <a:r>
              <a:rPr lang="ru-RU" i="1" dirty="0" smtClean="0"/>
              <a:t>Василиса Прекрасная</a:t>
            </a:r>
            <a:r>
              <a:rPr lang="ru-RU" dirty="0" smtClean="0"/>
              <a:t>», в которой кукла помогла Василисе пережить много горя и пройти через все испытания, которые готовили ей мачеха и Баба-Яга.</a:t>
            </a:r>
          </a:p>
          <a:p>
            <a:endParaRPr lang="ru-RU" dirty="0"/>
          </a:p>
        </p:txBody>
      </p:sp>
      <p:pic>
        <p:nvPicPr>
          <p:cNvPr id="4" name="Рисунок 3" descr="C:\Users\Пользователь\Desktop\78713_bi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"/>
            <a:ext cx="2339752" cy="177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~PP1850.WAV">
            <a:hlinkClick r:id="" action="ppaction://media"/>
          </p:cNvPr>
          <p:cNvPicPr>
            <a:picLocks noRot="1" noChangeAspect="1"/>
          </p:cNvPicPr>
          <p:nvPr>
            <a:wavAudioFile r:embed="rId1" name="~PP1850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куклы - обереги</a:t>
            </a:r>
            <a:endParaRPr lang="ru-RU" dirty="0"/>
          </a:p>
        </p:txBody>
      </p:sp>
      <p:pic>
        <p:nvPicPr>
          <p:cNvPr id="4098" name="Picture 2" descr="C:\Users\Пользователь\Desktop\Kukli_Oberegi-1024x70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731" y="1609725"/>
            <a:ext cx="3968262" cy="2712679"/>
          </a:xfrm>
          <a:prstGeom prst="rect">
            <a:avLst/>
          </a:prstGeom>
          <a:noFill/>
        </p:spPr>
      </p:pic>
      <p:pic>
        <p:nvPicPr>
          <p:cNvPr id="4099" name="Picture 3" descr="C:\Users\Пользователь\Desktop\kukla-obereg-uspeshnit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9342" y="3689648"/>
            <a:ext cx="4634658" cy="3168352"/>
          </a:xfrm>
          <a:prstGeom prst="rect">
            <a:avLst/>
          </a:prstGeom>
          <a:noFill/>
        </p:spPr>
      </p:pic>
      <p:pic>
        <p:nvPicPr>
          <p:cNvPr id="4100" name="Picture 4" descr="C:\Users\Пользователь\Desktop\hello_html_m4994dd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1360489"/>
            <a:ext cx="3744416" cy="2428552"/>
          </a:xfrm>
          <a:prstGeom prst="rect">
            <a:avLst/>
          </a:prstGeom>
          <a:noFill/>
        </p:spPr>
      </p:pic>
      <p:pic>
        <p:nvPicPr>
          <p:cNvPr id="4101" name="Picture 5" descr="C:\Users\Пользователь\Desktop\e11efcc5dcec29d915cebf8b979e1ee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4293096"/>
            <a:ext cx="3960440" cy="2564904"/>
          </a:xfrm>
          <a:prstGeom prst="rect">
            <a:avLst/>
          </a:prstGeom>
          <a:noFill/>
        </p:spPr>
      </p:pic>
      <p:pic>
        <p:nvPicPr>
          <p:cNvPr id="8" name="Рисунок 7" descr="C:\Users\Пользователь\Desktop\78713_big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32240" y="0"/>
            <a:ext cx="2411760" cy="2033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~PP2833.WAV">
            <a:hlinkClick r:id="" action="ppaction://media"/>
          </p:cNvPr>
          <p:cNvPicPr>
            <a:picLocks noRot="1" noChangeAspect="1"/>
          </p:cNvPicPr>
          <p:nvPr>
            <a:wavAudioFile r:embed="rId1" name="~PP2833.WAV"/>
          </p:nvPr>
        </p:nvPicPr>
        <p:blipFill>
          <a:blip r:embed="rId8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3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обрядовые куклы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Раньше к любому празднику в семье мастерили куклу, в которую вкладывалась частица души. Поэтому выбрасывать таких кукол считалось делом грешным. Обрядовых кукол почитали и ставили в избе, в красный угол.</a:t>
            </a:r>
          </a:p>
          <a:p>
            <a:r>
              <a:rPr lang="ru-RU" i="1" dirty="0" smtClean="0"/>
              <a:t>Кукла Коза. </a:t>
            </a:r>
            <a:r>
              <a:rPr lang="ru-RU" dirty="0" smtClean="0"/>
              <a:t>Коза и медведь - непременные участники святочного рождественского обхода дворов, так как эти животные у славян издавна связаны с культом плодородия. Коза была символом жизненной силы, и эту силу она должна была принести хозяину избы и его земле, полю, чтобы лучше родился хлеб.</a:t>
            </a:r>
          </a:p>
          <a:p>
            <a:r>
              <a:rPr lang="ru-RU" dirty="0" smtClean="0"/>
              <a:t>Кукла </a:t>
            </a:r>
            <a:r>
              <a:rPr lang="ru-RU" i="1" dirty="0" smtClean="0"/>
              <a:t>Купавка</a:t>
            </a:r>
            <a:r>
              <a:rPr lang="ru-RU" dirty="0" smtClean="0"/>
              <a:t> - это обрядовая кукла одного дня. Она олицетворяла собой начало купаний. Её сплавляли по воде, и тесёмки, привязанные к её рукам, забирали с собой людские болезни и невзгоды. Эта кукла праздников Аграфены Купальницы и Ивана Купала.</a:t>
            </a:r>
          </a:p>
          <a:p>
            <a:endParaRPr lang="ru-RU" dirty="0"/>
          </a:p>
        </p:txBody>
      </p:sp>
      <p:pic>
        <p:nvPicPr>
          <p:cNvPr id="4" name="Рисунок 3" descr="C:\Users\Пользователь\Desktop\78713_bi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"/>
            <a:ext cx="2843808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~PP3223.WAV">
            <a:hlinkClick r:id="" action="ppaction://media"/>
          </p:cNvPr>
          <p:cNvPicPr>
            <a:picLocks noRot="1" noChangeAspect="1"/>
          </p:cNvPicPr>
          <p:nvPr>
            <a:wavAudioFile r:embed="rId1" name="~PP3223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3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обрядовые куклы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i="1" dirty="0" smtClean="0"/>
              <a:t>Домашняя Масленица. </a:t>
            </a:r>
            <a:r>
              <a:rPr lang="ru-RU" dirty="0" smtClean="0"/>
              <a:t>Масленица - древний языческий праздник до крещения Руси и посвящался поклонению Солнца, дающему жизнь и силы всему живому. Именно в честь солнца пекли блины - обрядовую пищу. В один из дней праздничной масленичной недели, когда молодые приходили к тёще на блины, эту куклу выставляли в окнах или дворах. Оберег делался на год. Хранили куклу в красном углу или у входа в жилище, а на следующем празднике сжигался или пускался по воде.</a:t>
            </a:r>
          </a:p>
          <a:p>
            <a:endParaRPr lang="ru-RU" dirty="0"/>
          </a:p>
        </p:txBody>
      </p:sp>
      <p:pic>
        <p:nvPicPr>
          <p:cNvPr id="4" name="Рисунок 3" descr="C:\Users\Пользователь\Desktop\78713_bi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0"/>
            <a:ext cx="2411760" cy="2033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~PP3862.WAV">
            <a:hlinkClick r:id="" action="ppaction://media"/>
          </p:cNvPr>
          <p:cNvPicPr>
            <a:picLocks noRot="1" noChangeAspect="1"/>
          </p:cNvPicPr>
          <p:nvPr>
            <a:wavAudioFile r:embed="rId1" name="~PP3862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обрядовые куклы</a:t>
            </a:r>
            <a:endParaRPr lang="ru-RU" dirty="0"/>
          </a:p>
        </p:txBody>
      </p:sp>
      <p:pic>
        <p:nvPicPr>
          <p:cNvPr id="3074" name="Picture 2" descr="C:\Users\Пользователь\Desktop\2e55bbc3bba09a7d70c8305cfb2v--svadebnyj-salon-svadebnaya-obryadovaya-kukla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3" y="2460930"/>
            <a:ext cx="3469961" cy="1976182"/>
          </a:xfrm>
          <a:prstGeom prst="rect">
            <a:avLst/>
          </a:prstGeom>
          <a:noFill/>
        </p:spPr>
      </p:pic>
      <p:pic>
        <p:nvPicPr>
          <p:cNvPr id="3075" name="Picture 3" descr="C:\Users\Пользователь\Desktop\ef07221bc715f8ca3e6ddda879z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0402" y="2276872"/>
            <a:ext cx="2521918" cy="3096344"/>
          </a:xfrm>
          <a:prstGeom prst="rect">
            <a:avLst/>
          </a:prstGeom>
          <a:noFill/>
        </p:spPr>
      </p:pic>
      <p:pic>
        <p:nvPicPr>
          <p:cNvPr id="3076" name="Picture 4" descr="C:\Users\Пользователь\Desktop\1755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53116" y="4365104"/>
            <a:ext cx="2182979" cy="2304255"/>
          </a:xfrm>
          <a:prstGeom prst="rect">
            <a:avLst/>
          </a:prstGeom>
          <a:noFill/>
        </p:spPr>
      </p:pic>
      <p:pic>
        <p:nvPicPr>
          <p:cNvPr id="3077" name="Picture 5" descr="C:\Users\Пользователь\Desktop\7647127d8a488dc95998b9ed32qz--kukly-i-igrushki-kukla-obereg-nerazluchnik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4437112"/>
            <a:ext cx="2448271" cy="2232248"/>
          </a:xfrm>
          <a:prstGeom prst="rect">
            <a:avLst/>
          </a:prstGeom>
          <a:noFill/>
        </p:spPr>
      </p:pic>
      <p:pic>
        <p:nvPicPr>
          <p:cNvPr id="8" name="Рисунок 7" descr="C:\Users\Пользователь\Desktop\78713_big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32240" y="0"/>
            <a:ext cx="2411760" cy="2033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~PP125.WAV">
            <a:hlinkClick r:id="" action="ppaction://media"/>
          </p:cNvPr>
          <p:cNvPicPr>
            <a:picLocks noRot="1" noChangeAspect="1"/>
          </p:cNvPicPr>
          <p:nvPr>
            <a:wavAudioFile r:embed="rId1" name="~PP125.WAV"/>
          </p:nvPr>
        </p:nvPicPr>
        <p:blipFill>
          <a:blip r:embed="rId8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1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игровые куклы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Игровые куклы, предназначались для забавы детям. Они делились сшивные и свернутые. К игровым свёрнутым куклам относят куклы – закрутки, которые изготавливались очень просто. Часто таких кукол делали сами дети.</a:t>
            </a:r>
          </a:p>
          <a:p>
            <a:r>
              <a:rPr lang="ru-RU" dirty="0" smtClean="0"/>
              <a:t>Самая распространенная детская игровая кукла - </a:t>
            </a:r>
            <a:r>
              <a:rPr lang="ru-RU" i="1" dirty="0" err="1" smtClean="0"/>
              <a:t>Стригушка</a:t>
            </a:r>
            <a:r>
              <a:rPr lang="ru-RU" dirty="0" smtClean="0"/>
              <a:t>. Делалась она из стриженой травы. Когда женщина уходила в поле, она брала ребенка и, чтобы он мог играть с чем-то, делала ему куклу из травы. Часто такую куклу использовали и в лечебных целях. Когда ребенок болел, то в такую куклу вплетали лечебные травы. А когда ребенок играл с ней, то запах травы оказывал лечебное действие на него</a:t>
            </a:r>
            <a:endParaRPr lang="ru-RU" dirty="0"/>
          </a:p>
        </p:txBody>
      </p:sp>
      <p:pic>
        <p:nvPicPr>
          <p:cNvPr id="4" name="Рисунок 3" descr="C:\Users\Пользователь\Desktop\78713_bi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0"/>
            <a:ext cx="2051720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~PP2434.WAV">
            <a:hlinkClick r:id="" action="ppaction://media"/>
          </p:cNvPr>
          <p:cNvPicPr>
            <a:picLocks noRot="1" noChangeAspect="1"/>
          </p:cNvPicPr>
          <p:nvPr>
            <a:wavAudioFile r:embed="rId1" name="~PP2434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1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игровые куклы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В подарок на именины делали куклу </a:t>
            </a:r>
            <a:r>
              <a:rPr lang="ru-RU" i="1" dirty="0" smtClean="0"/>
              <a:t>Ангелочка.</a:t>
            </a:r>
            <a:endParaRPr lang="ru-RU" dirty="0" smtClean="0"/>
          </a:p>
          <a:p>
            <a:r>
              <a:rPr lang="ru-RU" i="1" dirty="0" smtClean="0"/>
              <a:t>Зайчика на пальчик</a:t>
            </a:r>
            <a:r>
              <a:rPr lang="ru-RU" dirty="0" smtClean="0"/>
              <a:t> делали детям с трех лет, чтобы они имели друга, собеседника</a:t>
            </a:r>
            <a:r>
              <a:rPr lang="ru-RU" i="1" dirty="0" smtClean="0"/>
              <a:t>.</a:t>
            </a:r>
            <a:r>
              <a:rPr lang="ru-RU" dirty="0" smtClean="0"/>
              <a:t> Эту игрушку раньше родители давали детям, когда уходили из дома, и если становиться скучно или страшно к нему можно обратиться как к другу, поговорить с ним, пожаловаться или просто поиграть.</a:t>
            </a:r>
          </a:p>
          <a:p>
            <a:r>
              <a:rPr lang="ru-RU" i="1" dirty="0" err="1" smtClean="0"/>
              <a:t>Столбушки</a:t>
            </a:r>
            <a:r>
              <a:rPr lang="ru-RU" i="1" dirty="0" smtClean="0"/>
              <a:t>.</a:t>
            </a:r>
            <a:r>
              <a:rPr lang="ru-RU" dirty="0" smtClean="0"/>
              <a:t> Среди русских крестьянских девочек была распространена игра «</a:t>
            </a:r>
            <a:r>
              <a:rPr lang="ru-RU" i="1" dirty="0" smtClean="0"/>
              <a:t>в свадьбу</a:t>
            </a:r>
            <a:r>
              <a:rPr lang="ru-RU" dirty="0" smtClean="0"/>
              <a:t>». Для этой игры девочки делали куколок - </a:t>
            </a:r>
            <a:r>
              <a:rPr lang="ru-RU" dirty="0" err="1" smtClean="0"/>
              <a:t>столбушек</a:t>
            </a:r>
            <a:r>
              <a:rPr lang="ru-RU" dirty="0" smtClean="0"/>
              <a:t>. Дети старались скопировать не только основные действа свадебных обрядов, совершавшихся на их глазах, но и костюмы персонажей.</a:t>
            </a:r>
          </a:p>
          <a:p>
            <a:endParaRPr lang="ru-RU" dirty="0"/>
          </a:p>
        </p:txBody>
      </p:sp>
      <p:pic>
        <p:nvPicPr>
          <p:cNvPr id="4" name="Рисунок 3" descr="C:\Users\Пользователь\Desktop\78713_bi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0"/>
            <a:ext cx="1691680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~PP1801.WAV">
            <a:hlinkClick r:id="" action="ppaction://media"/>
          </p:cNvPr>
          <p:cNvPicPr>
            <a:picLocks noRot="1" noChangeAspect="1"/>
          </p:cNvPicPr>
          <p:nvPr>
            <a:wavAudioFile r:embed="rId1" name="~PP1801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3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игровые куклы</a:t>
            </a:r>
            <a:endParaRPr lang="ru-RU" dirty="0"/>
          </a:p>
        </p:txBody>
      </p:sp>
      <p:pic>
        <p:nvPicPr>
          <p:cNvPr id="6146" name="Picture 2" descr="C:\Users\Пользователь\Desktop\d59b678db700a88620b0d55d938n--kukly-i-igrushki-narodnaya-kukla-malenkaya-igrovaya-narodnaya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  <p:pic>
        <p:nvPicPr>
          <p:cNvPr id="5" name="Рисунок 4" descr="C:\Users\Пользователь\Desktop\78713_big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0"/>
            <a:ext cx="2411760" cy="2033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~PP3486.WAV">
            <a:hlinkClick r:id="" action="ppaction://media"/>
          </p:cNvPr>
          <p:cNvPicPr>
            <a:picLocks noRot="1" noChangeAspect="1"/>
          </p:cNvPicPr>
          <p:nvPr>
            <a:wavAudioFile r:embed="rId1" name="~PP3486.WAV"/>
          </p:nvPr>
        </p:nvPicPr>
        <p:blipFill>
          <a:blip r:embed="rId5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5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1916832"/>
            <a:ext cx="3382002" cy="216024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5400" dirty="0" smtClean="0"/>
              <a:t>кукла - </a:t>
            </a:r>
            <a:r>
              <a:rPr lang="ru-RU" sz="5400" dirty="0" err="1" smtClean="0"/>
              <a:t>мотанка</a:t>
            </a:r>
            <a:endParaRPr lang="ru-RU" sz="5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5389098" y="3356992"/>
            <a:ext cx="3429000" cy="184688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Пользователь\Desktop\IMG-20211118-WA0007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 cstate="print"/>
          <a:srcRect l="21864" r="21864"/>
          <a:stretch>
            <a:fillRect/>
          </a:stretch>
        </p:blipFill>
        <p:spPr bwMode="auto">
          <a:prstGeom prst="rect">
            <a:avLst/>
          </a:prstGeom>
          <a:noFill/>
        </p:spPr>
      </p:pic>
      <p:pic>
        <p:nvPicPr>
          <p:cNvPr id="9" name="Рисунок 8" descr="C:\Users\Пользователь\Desktop\78713_big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0"/>
            <a:ext cx="2411760" cy="2033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~PP3814.WAV">
            <a:hlinkClick r:id="" action="ppaction://media"/>
          </p:cNvPr>
          <p:cNvPicPr>
            <a:picLocks noRot="1" noChangeAspect="1"/>
          </p:cNvPicPr>
          <p:nvPr>
            <a:wavAudioFile r:embed="rId1" name="~PP3814.WAV"/>
          </p:nvPr>
        </p:nvPicPr>
        <p:blipFill>
          <a:blip r:embed="rId6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5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куклы - </a:t>
            </a:r>
            <a:r>
              <a:rPr lang="ru-RU" dirty="0" err="1" smtClean="0"/>
              <a:t>мотанки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Есть мнение, что появилась </a:t>
            </a:r>
            <a:r>
              <a:rPr lang="ru-RU" dirty="0" err="1" smtClean="0"/>
              <a:t>кукла-мотанка</a:t>
            </a:r>
            <a:r>
              <a:rPr lang="ru-RU" dirty="0" smtClean="0"/>
              <a:t> несколько тысячелетий назад, в период когда люди освоили технологию возделывания льна и научились изготавливать текстиль.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Такое название они получили за счет процесса изготовления, поскольку состоят такие куклы из кусочков ткани или ниток, намотанных друг на друга.</a:t>
            </a:r>
          </a:p>
          <a:p>
            <a:r>
              <a:rPr lang="ru-RU" dirty="0" smtClean="0"/>
              <a:t>Она была не просто игрушкой, но и мощным оберегом, сопровождающим человека на протяжении всей жизни. Каждая кукла имела свое предназначение: ляльку клали в колыбель ребенка еще до рождения, другая оберегала дом, третья сопутствовала страннику в пути.</a:t>
            </a:r>
          </a:p>
          <a:p>
            <a:r>
              <a:rPr lang="ru-RU" dirty="0" smtClean="0"/>
              <a:t>Обычно такие куклы имеют форму женщины или ребенка и олицетворяют добро, процветание и благополучие. В целом, оберег </a:t>
            </a:r>
            <a:r>
              <a:rPr lang="ru-RU" dirty="0" err="1" smtClean="0"/>
              <a:t>куклы-мотанки</a:t>
            </a:r>
            <a:r>
              <a:rPr lang="ru-RU" dirty="0" smtClean="0"/>
              <a:t> является очень мощным энергетическим защитником от всех болезней и бед.</a:t>
            </a:r>
          </a:p>
          <a:p>
            <a:endParaRPr lang="ru-RU" dirty="0"/>
          </a:p>
        </p:txBody>
      </p:sp>
      <p:pic>
        <p:nvPicPr>
          <p:cNvPr id="4" name="Рисунок 3" descr="C:\Users\Пользователь\Desktop\78713_bi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0"/>
            <a:ext cx="2051720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~PP186.WAV">
            <a:hlinkClick r:id="" action="ppaction://media"/>
          </p:cNvPr>
          <p:cNvPicPr>
            <a:picLocks noRot="1" noChangeAspect="1"/>
          </p:cNvPicPr>
          <p:nvPr>
            <a:wavAudioFile r:embed="rId1" name="~PP186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Цель и задачи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Цель проекта: Привлечь внимание к истокам создания народной куклы и выделить ее достоинства. Придумать применение известной технологии выполнения куклы – </a:t>
            </a:r>
            <a:r>
              <a:rPr lang="ru-RU" dirty="0" err="1" smtClean="0"/>
              <a:t>мотанки</a:t>
            </a:r>
            <a:r>
              <a:rPr lang="ru-RU" dirty="0" smtClean="0"/>
              <a:t> для выполнения новой куклы. </a:t>
            </a:r>
          </a:p>
          <a:p>
            <a:r>
              <a:rPr lang="ru-RU" dirty="0" smtClean="0"/>
              <a:t>Задачи проекта</a:t>
            </a:r>
            <a:r>
              <a:rPr lang="ru-RU" smtClean="0"/>
              <a:t>: </a:t>
            </a:r>
            <a:endParaRPr lang="ru-RU" smtClean="0"/>
          </a:p>
          <a:p>
            <a:r>
              <a:rPr lang="ru-RU" smtClean="0"/>
              <a:t>1</a:t>
            </a:r>
            <a:r>
              <a:rPr lang="ru-RU" dirty="0" smtClean="0"/>
              <a:t>. Изучение истории и видов народной тряпичной куклы;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 smtClean="0"/>
              <a:t>. Изучение технологии выполнения </a:t>
            </a:r>
            <a:r>
              <a:rPr lang="ru-RU" dirty="0" err="1" smtClean="0"/>
              <a:t>куклы-мотанки</a:t>
            </a:r>
            <a:r>
              <a:rPr lang="ru-RU" dirty="0" smtClean="0"/>
              <a:t>;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 smtClean="0"/>
              <a:t>. Выполнение тряпичной куклы – </a:t>
            </a:r>
            <a:r>
              <a:rPr lang="ru-RU" dirty="0" err="1" smtClean="0"/>
              <a:t>мотанки</a:t>
            </a:r>
            <a:r>
              <a:rPr lang="ru-RU" dirty="0" smtClean="0"/>
              <a:t> по своему проекту;</a:t>
            </a:r>
            <a:endParaRPr lang="ru-RU" dirty="0"/>
          </a:p>
        </p:txBody>
      </p:sp>
      <p:pic>
        <p:nvPicPr>
          <p:cNvPr id="4" name="Рисунок 3" descr="C:\Users\Пользователь\Desktop\78713_bi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0"/>
            <a:ext cx="2411760" cy="2033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~PP1562.WAV">
            <a:hlinkClick r:id="" action="ppaction://media"/>
          </p:cNvPr>
          <p:cNvPicPr>
            <a:picLocks noRot="1" noChangeAspect="1"/>
          </p:cNvPicPr>
          <p:nvPr>
            <a:wavAudioFile r:embed="rId1" name="~PP1562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2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кукла - </a:t>
            </a:r>
            <a:r>
              <a:rPr lang="ru-RU" dirty="0" err="1" smtClean="0"/>
              <a:t>мотанка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Приступать к процессу нужно в добром здравии, хорошем настроении, спокойной душой.</a:t>
            </a:r>
          </a:p>
          <a:p>
            <a:r>
              <a:rPr lang="ru-RU" dirty="0" smtClean="0"/>
              <a:t>Запрещено заниматься изготовлением оберега в такие дни, как пятница, воскресенье и праздники; Желательно использовать лоскуты от ношеных вещей, в которых происходили счастливые события в жизни. Считается, что такой материал несёт светлую энергетику. Детям желательно взять кусочки одежды родителей.</a:t>
            </a:r>
          </a:p>
          <a:p>
            <a:endParaRPr lang="ru-RU" dirty="0"/>
          </a:p>
        </p:txBody>
      </p:sp>
      <p:pic>
        <p:nvPicPr>
          <p:cNvPr id="4" name="Рисунок 3" descr="C:\Users\Пользователь\Desktop\78713_bi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0"/>
            <a:ext cx="1835696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~PP607.WAV">
            <a:hlinkClick r:id="" action="ppaction://media"/>
          </p:cNvPr>
          <p:cNvPicPr>
            <a:picLocks noRot="1" noChangeAspect="1"/>
          </p:cNvPicPr>
          <p:nvPr>
            <a:wavAudioFile r:embed="rId1" name="~PP607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кукла - </a:t>
            </a:r>
            <a:r>
              <a:rPr lang="ru-RU" dirty="0" err="1" smtClean="0"/>
              <a:t>мотанка</a:t>
            </a:r>
            <a:endParaRPr lang="ru-RU" dirty="0"/>
          </a:p>
        </p:txBody>
      </p:sp>
      <p:pic>
        <p:nvPicPr>
          <p:cNvPr id="4" name="Рисунок 3" descr="C:\Users\Пользователь\Desktop\78713_bi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0"/>
            <a:ext cx="2411760" cy="2033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C:\Users\Пользователь\Desktop\IMG-20211118-WA0009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997075"/>
            <a:ext cx="7239000" cy="4071938"/>
          </a:xfrm>
          <a:prstGeom prst="rect">
            <a:avLst/>
          </a:prstGeom>
          <a:noFill/>
        </p:spPr>
      </p:pic>
      <p:pic>
        <p:nvPicPr>
          <p:cNvPr id="5" name="~PP1090.WAV">
            <a:hlinkClick r:id="" action="ppaction://media"/>
          </p:cNvPr>
          <p:cNvPicPr>
            <a:picLocks noRot="1" noChangeAspect="1"/>
          </p:cNvPicPr>
          <p:nvPr>
            <a:wavAudioFile r:embed="rId1" name="~PP1090.WAV"/>
          </p:nvPr>
        </p:nvPicPr>
        <p:blipFill>
          <a:blip r:embed="rId5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кукла - </a:t>
            </a:r>
            <a:r>
              <a:rPr lang="ru-RU" dirty="0" err="1" smtClean="0"/>
              <a:t>мотанка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Наполнители берутся натуральные (хлопок, лён, шерсть).</a:t>
            </a:r>
          </a:p>
          <a:p>
            <a:r>
              <a:rPr lang="ru-RU" dirty="0" smtClean="0"/>
              <a:t>Наматывание производится только в одном направлении — по движению солнца. Нельзя нитки обрывать и отрезать во время работы, необходимой длины кусок готовится заранее.</a:t>
            </a:r>
          </a:p>
          <a:p>
            <a:r>
              <a:rPr lang="ru-RU" dirty="0" smtClean="0"/>
              <a:t>Чтобы кукла стала оберегом, нужно чётко сформулировать мысль о цели изделия. Имеет значение в какой день осуществлять работу.</a:t>
            </a:r>
          </a:p>
          <a:p>
            <a:r>
              <a:rPr lang="ru-RU" dirty="0" smtClean="0"/>
              <a:t>Изготовить </a:t>
            </a:r>
            <a:r>
              <a:rPr lang="ru-RU" dirty="0" err="1" smtClean="0"/>
              <a:t>обережную</a:t>
            </a:r>
            <a:r>
              <a:rPr lang="ru-RU" dirty="0" smtClean="0"/>
              <a:t> куклу нужно за раз, т.е. изготовление </a:t>
            </a:r>
            <a:r>
              <a:rPr lang="ru-RU" dirty="0" err="1" smtClean="0"/>
              <a:t>мотанки</a:t>
            </a:r>
            <a:r>
              <a:rPr lang="ru-RU" dirty="0" smtClean="0"/>
              <a:t> должно длиться не больше одного дня, иначе в противном случае оберег не будет работать;</a:t>
            </a:r>
          </a:p>
          <a:p>
            <a:r>
              <a:rPr lang="ru-RU" dirty="0" smtClean="0"/>
              <a:t>При наматывании нитки следует учесть, что в изделии допускается только один узелок — на уровне пупка. На руках узлы могут быть сделаны, но только в том случае, если они изготавливаются отдельно, а потом прикрепляются.</a:t>
            </a:r>
          </a:p>
          <a:p>
            <a:endParaRPr lang="ru-RU" dirty="0"/>
          </a:p>
        </p:txBody>
      </p:sp>
      <p:pic>
        <p:nvPicPr>
          <p:cNvPr id="4" name="Рисунок 3" descr="C:\Users\Пользователь\Desktop\78713_bi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0"/>
            <a:ext cx="1979712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~PP1465.WAV">
            <a:hlinkClick r:id="" action="ppaction://media"/>
          </p:cNvPr>
          <p:cNvPicPr>
            <a:picLocks noRot="1" noChangeAspect="1"/>
          </p:cNvPicPr>
          <p:nvPr>
            <a:wavAudioFile r:embed="rId1" name="~PP1465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1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кукла - </a:t>
            </a:r>
            <a:r>
              <a:rPr lang="ru-RU" dirty="0" err="1" smtClean="0"/>
              <a:t>мотанка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Пользователь\Desktop\IMG-20211118-WA000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755576" y="1711324"/>
            <a:ext cx="2619449" cy="4670003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3851920" y="1711840"/>
            <a:ext cx="3847328" cy="452547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На одежде </a:t>
            </a:r>
            <a:r>
              <a:rPr lang="ru-RU" dirty="0" err="1" smtClean="0"/>
              <a:t>мотанки</a:t>
            </a:r>
            <a:r>
              <a:rPr lang="ru-RU" dirty="0" smtClean="0"/>
              <a:t> можно сделать магическую вышивку, которая усилит действие оберега:</a:t>
            </a:r>
          </a:p>
          <a:p>
            <a:r>
              <a:rPr lang="ru-RU" dirty="0" smtClean="0"/>
              <a:t>Лист дуба — символ мужественности.</a:t>
            </a:r>
          </a:p>
          <a:p>
            <a:r>
              <a:rPr lang="ru-RU" dirty="0" smtClean="0"/>
              <a:t>Василёк — предотвращает болезни глаз.</a:t>
            </a:r>
          </a:p>
          <a:p>
            <a:r>
              <a:rPr lang="ru-RU" dirty="0" smtClean="0"/>
              <a:t>Ромб — привлекает достаток.</a:t>
            </a:r>
          </a:p>
          <a:p>
            <a:r>
              <a:rPr lang="ru-RU" dirty="0" smtClean="0"/>
              <a:t>Огненный крест — защитит от дурного глаза, предотвратит порчу.</a:t>
            </a:r>
          </a:p>
          <a:p>
            <a:r>
              <a:rPr lang="ru-RU" dirty="0" smtClean="0"/>
              <a:t>Хмель — укрепит здоровье</a:t>
            </a:r>
          </a:p>
          <a:p>
            <a:r>
              <a:rPr lang="ru-RU" dirty="0" smtClean="0"/>
              <a:t>Вишенка — удача, успех</a:t>
            </a:r>
          </a:p>
          <a:p>
            <a:endParaRPr lang="ru-RU" dirty="0"/>
          </a:p>
        </p:txBody>
      </p:sp>
      <p:pic>
        <p:nvPicPr>
          <p:cNvPr id="4" name="Рисунок 3" descr="C:\Users\Пользователь\Desktop\78713_big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0"/>
            <a:ext cx="1979712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~PP1948.WAV">
            <a:hlinkClick r:id="" action="ppaction://media"/>
          </p:cNvPr>
          <p:cNvPicPr>
            <a:picLocks noRot="1" noChangeAspect="1"/>
          </p:cNvPicPr>
          <p:nvPr>
            <a:wavAudioFile r:embed="rId1" name="~PP1948.WAV"/>
          </p:nvPr>
        </p:nvPicPr>
        <p:blipFill>
          <a:blip r:embed="rId5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кукла - </a:t>
            </a:r>
            <a:r>
              <a:rPr lang="ru-RU" dirty="0" err="1" smtClean="0"/>
              <a:t>мотанка</a:t>
            </a:r>
            <a:endParaRPr lang="ru-RU" dirty="0"/>
          </a:p>
        </p:txBody>
      </p:sp>
      <p:pic>
        <p:nvPicPr>
          <p:cNvPr id="4" name="Рисунок 3" descr="C:\Users\Пользователь\Desktop\78713_bi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0"/>
            <a:ext cx="2411760" cy="2033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 descr="C:\Users\Пользователь\Desktop\IMG-20211118-WA0006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997075"/>
            <a:ext cx="7239000" cy="4071938"/>
          </a:xfrm>
          <a:prstGeom prst="rect">
            <a:avLst/>
          </a:prstGeom>
          <a:noFill/>
        </p:spPr>
      </p:pic>
      <p:pic>
        <p:nvPicPr>
          <p:cNvPr id="5" name="~PP2370.WAV">
            <a:hlinkClick r:id="" action="ppaction://media"/>
          </p:cNvPr>
          <p:cNvPicPr>
            <a:picLocks noRot="1" noChangeAspect="1"/>
          </p:cNvPicPr>
          <p:nvPr>
            <a:wavAudioFile r:embed="rId1" name="~PP2370.WAV"/>
          </p:nvPr>
        </p:nvPicPr>
        <p:blipFill>
          <a:blip r:embed="rId5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кукла - </a:t>
            </a:r>
            <a:r>
              <a:rPr lang="ru-RU" dirty="0" err="1" smtClean="0"/>
              <a:t>мотанка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В современной жизни различают </a:t>
            </a:r>
            <a:r>
              <a:rPr lang="ru-RU" b="1" dirty="0" smtClean="0"/>
              <a:t>три вида </a:t>
            </a:r>
            <a:r>
              <a:rPr lang="ru-RU" b="1" dirty="0" err="1" smtClean="0"/>
              <a:t>кукол-мотанок</a:t>
            </a:r>
            <a:r>
              <a:rPr lang="ru-RU" b="1" dirty="0" smtClean="0"/>
              <a:t>:</a:t>
            </a:r>
            <a:endParaRPr lang="ru-RU" dirty="0" smtClean="0"/>
          </a:p>
          <a:p>
            <a:r>
              <a:rPr lang="ru-RU" b="1" dirty="0" smtClean="0"/>
              <a:t>Игровая (</a:t>
            </a:r>
            <a:r>
              <a:rPr lang="ru-RU" b="1" dirty="0" err="1" smtClean="0"/>
              <a:t>пеленашка</a:t>
            </a:r>
            <a:r>
              <a:rPr lang="ru-RU" b="1" dirty="0" smtClean="0"/>
              <a:t>)</a:t>
            </a:r>
            <a:r>
              <a:rPr lang="ru-RU" dirty="0" smtClean="0"/>
              <a:t>, когда не несет магической нагрузки, а является забавой ребёнку.</a:t>
            </a:r>
          </a:p>
          <a:p>
            <a:r>
              <a:rPr lang="ru-RU" b="1" dirty="0" smtClean="0"/>
              <a:t>Обрядовая</a:t>
            </a:r>
            <a:r>
              <a:rPr lang="ru-RU" dirty="0" smtClean="0"/>
              <a:t>, изготавливают к традиционным праздникам или событиям (рождение, свадьба)</a:t>
            </a:r>
          </a:p>
          <a:p>
            <a:r>
              <a:rPr lang="ru-RU" b="1" dirty="0" err="1" smtClean="0"/>
              <a:t>Обереговая</a:t>
            </a:r>
            <a:r>
              <a:rPr lang="ru-RU" b="1" dirty="0" smtClean="0"/>
              <a:t> (</a:t>
            </a:r>
            <a:r>
              <a:rPr lang="ru-RU" b="1" dirty="0" err="1" smtClean="0"/>
              <a:t>берегиня</a:t>
            </a:r>
            <a:r>
              <a:rPr lang="ru-RU" b="1" dirty="0" smtClean="0"/>
              <a:t>)</a:t>
            </a:r>
            <a:r>
              <a:rPr lang="ru-RU" dirty="0" smtClean="0"/>
              <a:t> — было несколько предназначений: охранять здоровье потомства, беречь дом, семью, хозяйство.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У народной магической куклы </a:t>
            </a:r>
            <a:r>
              <a:rPr lang="ru-RU" b="1" dirty="0" smtClean="0"/>
              <a:t>нет лица</a:t>
            </a:r>
            <a:r>
              <a:rPr lang="ru-RU" dirty="0" smtClean="0"/>
              <a:t>, иногда </a:t>
            </a:r>
            <a:r>
              <a:rPr lang="ru-RU" b="1" dirty="0" smtClean="0"/>
              <a:t>его заменяет крест</a:t>
            </a:r>
            <a:r>
              <a:rPr lang="ru-RU" dirty="0" smtClean="0"/>
              <a:t>, </a:t>
            </a:r>
            <a:r>
              <a:rPr lang="ru-RU" b="1" dirty="0" smtClean="0"/>
              <a:t>символ энергии солнца, единения духовного и телесного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В одежде обязательно должны присутствовать:</a:t>
            </a:r>
            <a:endParaRPr lang="ru-RU" dirty="0" smtClean="0"/>
          </a:p>
          <a:p>
            <a:r>
              <a:rPr lang="ru-RU" b="1" dirty="0" smtClean="0"/>
              <a:t>юбка</a:t>
            </a:r>
            <a:r>
              <a:rPr lang="ru-RU" dirty="0" smtClean="0"/>
              <a:t> олицетворение связи с землёй.</a:t>
            </a:r>
          </a:p>
          <a:p>
            <a:r>
              <a:rPr lang="ru-RU" b="1" dirty="0" smtClean="0"/>
              <a:t>рубашка</a:t>
            </a:r>
            <a:r>
              <a:rPr lang="ru-RU" dirty="0" smtClean="0"/>
              <a:t> с длинным рукавом - прошлое, настоящее и будущее.</a:t>
            </a:r>
          </a:p>
          <a:p>
            <a:r>
              <a:rPr lang="ru-RU" b="1" dirty="0" smtClean="0"/>
              <a:t>платок или косынка</a:t>
            </a:r>
            <a:r>
              <a:rPr lang="ru-RU" dirty="0" smtClean="0"/>
              <a:t> взаимодействие с энергией космоса.</a:t>
            </a:r>
          </a:p>
          <a:p>
            <a:endParaRPr lang="ru-RU" dirty="0"/>
          </a:p>
        </p:txBody>
      </p:sp>
      <p:pic>
        <p:nvPicPr>
          <p:cNvPr id="4" name="Рисунок 3" descr="C:\Users\Пользователь\Desktop\78713_bi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0"/>
            <a:ext cx="1979712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~PP2728.WAV">
            <a:hlinkClick r:id="" action="ppaction://media"/>
          </p:cNvPr>
          <p:cNvPicPr>
            <a:picLocks noRot="1" noChangeAspect="1"/>
          </p:cNvPicPr>
          <p:nvPr>
            <a:wavAudioFile r:embed="rId1" name="~PP2728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кукла - </a:t>
            </a:r>
            <a:r>
              <a:rPr lang="ru-RU" dirty="0" err="1" smtClean="0"/>
              <a:t>мотанка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4178808" y="1988840"/>
            <a:ext cx="3520440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Я – кукла. Берите. И в дом свой несите                      И пусть на столе, на стене, на диване                    Я вам улыбнусь, когда захотите                     Теплее и радостней жизнь </a:t>
            </a:r>
            <a:r>
              <a:rPr lang="ru-RU" smtClean="0"/>
              <a:t>ваша станет!</a:t>
            </a:r>
            <a:endParaRPr lang="ru-RU" dirty="0" smtClean="0"/>
          </a:p>
        </p:txBody>
      </p:sp>
      <p:pic>
        <p:nvPicPr>
          <p:cNvPr id="4" name="Рисунок 3" descr="C:\Users\Пользователь\Desktop\78713_bi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0"/>
            <a:ext cx="2123728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 descr="C:\Users\Пользователь\Desktop\IMG-20211118-WA000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988840"/>
            <a:ext cx="3312368" cy="3096344"/>
          </a:xfrm>
          <a:prstGeom prst="rect">
            <a:avLst/>
          </a:prstGeom>
          <a:noFill/>
        </p:spPr>
      </p:pic>
      <p:pic>
        <p:nvPicPr>
          <p:cNvPr id="10" name="~PP3181.WAV">
            <a:hlinkClick r:id="" action="ppaction://media"/>
          </p:cNvPr>
          <p:cNvPicPr>
            <a:picLocks noRot="1" noChangeAspect="1"/>
          </p:cNvPicPr>
          <p:nvPr>
            <a:wavAudioFile r:embed="rId1" name="~PP3181.WAV"/>
          </p:nvPr>
        </p:nvPicPr>
        <p:blipFill>
          <a:blip r:embed="rId5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 вывод по проекту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Без знания детьми народной культуры не может быть достигнуто полноценное нравственное и патриотическое воспитание ребенка.</a:t>
            </a:r>
          </a:p>
          <a:p>
            <a:r>
              <a:rPr lang="ru-RU" dirty="0" smtClean="0"/>
              <a:t>Красота нужна всем, но прежде всего она необходима детям.  </a:t>
            </a:r>
          </a:p>
          <a:p>
            <a:r>
              <a:rPr lang="ru-RU" dirty="0" smtClean="0"/>
              <a:t>Народное искусство, жизнерадостное по колориту, живое и динамическое по рисунку, пленяет и очаровывает детей, отвечает их эстетическим чувствам. В результате проделанной работы учащиеся 6 класса  познакомилась с историей появления народной куклы, её назначением и с технологией изготовления. Я считаю, что в 21 веке дети вновь должны видеть не только игрушечных роботов, но и игрушки, изготовленные своими руками, а не машинами. Результатом работы стали куклы - обереги, игровые куклы, обрядовые, сделанные своими руками. Недаром говорят: «</a:t>
            </a:r>
            <a:r>
              <a:rPr lang="ru-RU" i="1" dirty="0" smtClean="0"/>
              <a:t>Только та страна, в которой люди помнят о своём прошлом, достойна будущего</a:t>
            </a:r>
            <a:r>
              <a:rPr lang="ru-RU" dirty="0" smtClean="0"/>
              <a:t>».</a:t>
            </a:r>
          </a:p>
          <a:p>
            <a:endParaRPr lang="ru-RU" dirty="0"/>
          </a:p>
        </p:txBody>
      </p:sp>
      <p:pic>
        <p:nvPicPr>
          <p:cNvPr id="4" name="Рисунок 3" descr="C:\Users\Пользователь\Desktop\78713_bi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0"/>
            <a:ext cx="1979712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~PP3586.WAV">
            <a:hlinkClick r:id="" action="ppaction://media"/>
          </p:cNvPr>
          <p:cNvPicPr>
            <a:picLocks noRot="1" noChangeAspect="1"/>
          </p:cNvPicPr>
          <p:nvPr>
            <a:wavAudioFile r:embed="rId1" name="~PP3586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89098" y="1988840"/>
            <a:ext cx="3429000" cy="2520280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Спасибо за внимание</a:t>
            </a:r>
            <a:endParaRPr lang="ru-RU" sz="4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C:\Users\Пользователь\Desktop\78713_bi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0"/>
            <a:ext cx="1979712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ользователь\Desktop\фото.jpg"/>
          <p:cNvPicPr>
            <a:picLocks noGrp="1"/>
          </p:cNvPicPr>
          <p:nvPr>
            <p:ph type="pic" idx="1"/>
          </p:nvPr>
        </p:nvPicPr>
        <p:blipFill>
          <a:blip r:embed="rId4" cstate="print"/>
          <a:srcRect l="97" r="97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~PP99.WAV">
            <a:hlinkClick r:id="" action="ppaction://media"/>
          </p:cNvPr>
          <p:cNvPicPr>
            <a:picLocks noRot="1" noChangeAspect="1"/>
          </p:cNvPicPr>
          <p:nvPr>
            <a:wavAudioFile r:embed="rId1" name="~PP99.WAV"/>
          </p:nvPr>
        </p:nvPicPr>
        <p:blipFill>
          <a:blip r:embed="rId5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Актуальность темы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i="1" dirty="0" smtClean="0"/>
              <a:t>Кто в куклы не играл, тот счастья не видал</a:t>
            </a:r>
            <a:r>
              <a:rPr lang="ru-RU" dirty="0" smtClean="0"/>
              <a:t>» - гласит народная мудрость. В куклы дети играли раньше, играют сегодня и будут играть всегда. О кукле можно заботиться, любить, возить в коляске, заворачивать, укачивать, наряжать. Она может стать подружкой, сестрой, дочкой. Выбранная тема показалась нам интересной потому, что кукла – самая древняя и наиболее популярная игрушка. Ведь именно куклы могут рассказать о жизни наших предков, их культуре и традициях.</a:t>
            </a:r>
          </a:p>
          <a:p>
            <a:endParaRPr lang="ru-RU" dirty="0"/>
          </a:p>
        </p:txBody>
      </p:sp>
      <p:pic>
        <p:nvPicPr>
          <p:cNvPr id="4" name="Рисунок 3" descr="C:\Users\Пользователь\Desktop\78713_bi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0"/>
            <a:ext cx="2051720" cy="162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~PP2015.WAV">
            <a:hlinkClick r:id="" action="ppaction://media"/>
          </p:cNvPr>
          <p:cNvPicPr>
            <a:picLocks noRot="1" noChangeAspect="1"/>
          </p:cNvPicPr>
          <p:nvPr>
            <a:wavAudioFile r:embed="rId1" name="~PP2015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   гипотеза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З</a:t>
            </a:r>
            <a:r>
              <a:rPr lang="ru-RU" sz="2800" smtClean="0"/>
              <a:t>накомство </a:t>
            </a:r>
            <a:r>
              <a:rPr lang="ru-RU" sz="2800" dirty="0" smtClean="0"/>
              <a:t>с народно - прикладным искусством – путь к истокам народной культуры, формированию основ патриотизма и личностного самосознания. А значит, народная культура будет жить в веках, и пополняться новыми</a:t>
            </a:r>
            <a:endParaRPr lang="ru-RU" dirty="0"/>
          </a:p>
        </p:txBody>
      </p:sp>
      <p:pic>
        <p:nvPicPr>
          <p:cNvPr id="4" name="Рисунок 3" descr="C:\Users\Пользователь\Desktop\78713_bi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0"/>
            <a:ext cx="2195736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~PP3216.WAV">
            <a:hlinkClick r:id="" action="ppaction://media"/>
          </p:cNvPr>
          <p:cNvPicPr>
            <a:picLocks noRot="1" noChangeAspect="1"/>
          </p:cNvPicPr>
          <p:nvPr>
            <a:wavAudioFile r:embed="rId1" name="~PP3216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1 этап – подготовительный </a:t>
            </a:r>
            <a:r>
              <a:rPr lang="ru-RU" i="1" dirty="0" smtClean="0"/>
              <a:t>(этап планирование тематики проекта).</a:t>
            </a:r>
            <a:endParaRPr lang="ru-RU" dirty="0" smtClean="0"/>
          </a:p>
          <a:p>
            <a:r>
              <a:rPr lang="ru-RU" dirty="0" smtClean="0"/>
              <a:t>-определение педагогом темы, целей и задач, содержание проекта, прогнозирование результата, перспективное планирование;</a:t>
            </a:r>
          </a:p>
          <a:p>
            <a:r>
              <a:rPr lang="ru-RU" dirty="0" smtClean="0"/>
              <a:t>-создание необходимых условий для реализации проекта.</a:t>
            </a:r>
          </a:p>
          <a:p>
            <a:r>
              <a:rPr lang="ru-RU" dirty="0" smtClean="0"/>
              <a:t>- обсуждение проекта в творческой группе.</a:t>
            </a:r>
          </a:p>
          <a:p>
            <a:r>
              <a:rPr lang="ru-RU" dirty="0" smtClean="0"/>
              <a:t>- создание творческой группы учитель – ученик - родители.</a:t>
            </a:r>
          </a:p>
          <a:p>
            <a:r>
              <a:rPr lang="ru-RU" dirty="0" smtClean="0"/>
              <a:t>- выявление уровня знаний детей по проблеме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этапы проекта</a:t>
            </a:r>
            <a:endParaRPr lang="ru-RU" dirty="0"/>
          </a:p>
        </p:txBody>
      </p:sp>
      <p:pic>
        <p:nvPicPr>
          <p:cNvPr id="4" name="Рисунок 3" descr="C:\Users\Пользователь\Desktop\78713_bi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0"/>
            <a:ext cx="2411760" cy="2033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~PP4012.WAV">
            <a:hlinkClick r:id="" action="ppaction://media"/>
          </p:cNvPr>
          <p:cNvPicPr>
            <a:picLocks noRot="1" noChangeAspect="1"/>
          </p:cNvPicPr>
          <p:nvPr>
            <a:wavAudioFile r:embed="rId1" name="~PP4012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7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этапы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2 этап - основной </a:t>
            </a:r>
            <a:r>
              <a:rPr lang="ru-RU" i="1" dirty="0" smtClean="0"/>
              <a:t>(практический)</a:t>
            </a:r>
            <a:endParaRPr lang="ru-RU" dirty="0" smtClean="0"/>
          </a:p>
          <a:p>
            <a:r>
              <a:rPr lang="ru-RU" dirty="0" smtClean="0"/>
              <a:t>- подготовка материалов для мини-выставки творческих работ детей,  </a:t>
            </a:r>
          </a:p>
          <a:p>
            <a:r>
              <a:rPr lang="ru-RU" dirty="0" smtClean="0"/>
              <a:t>-внедрение в </a:t>
            </a:r>
            <a:r>
              <a:rPr lang="ru-RU" dirty="0" err="1" smtClean="0"/>
              <a:t>воспитательно</a:t>
            </a:r>
            <a:r>
              <a:rPr lang="ru-RU" dirty="0" smtClean="0"/>
              <a:t> – образовательный процесс приемов и методов на расширение знаний детей о народной тряпичной кукле;</a:t>
            </a:r>
          </a:p>
          <a:p>
            <a:r>
              <a:rPr lang="ru-RU" dirty="0" smtClean="0"/>
              <a:t>- выбор инструментов создания декоративно-прикладного творчества детей, побуждать желание создавать красоту своими руками;</a:t>
            </a:r>
          </a:p>
          <a:p>
            <a:r>
              <a:rPr lang="ru-RU" dirty="0" smtClean="0"/>
              <a:t>- проведение занятий по ознакомлению с народными тряпичными куклами;</a:t>
            </a:r>
          </a:p>
          <a:p>
            <a:r>
              <a:rPr lang="ru-RU" dirty="0" smtClean="0"/>
              <a:t>- внедрение проекта в педагогический процесс ОУ;</a:t>
            </a:r>
          </a:p>
          <a:p>
            <a:r>
              <a:rPr lang="ru-RU" dirty="0" smtClean="0"/>
              <a:t>- создание презентации проекта </a:t>
            </a:r>
            <a:r>
              <a:rPr lang="ru-RU" i="1" dirty="0" smtClean="0"/>
              <a:t> «Народная тряпичная кукла»</a:t>
            </a:r>
            <a:r>
              <a:rPr lang="ru-RU" dirty="0" smtClean="0"/>
              <a:t>. </a:t>
            </a:r>
          </a:p>
          <a:p>
            <a:r>
              <a:rPr lang="ru-RU" b="1" dirty="0" smtClean="0"/>
              <a:t>3 этап – заключительный</a:t>
            </a:r>
            <a:endParaRPr lang="ru-RU" dirty="0" smtClean="0"/>
          </a:p>
          <a:p>
            <a:r>
              <a:rPr lang="ru-RU" dirty="0" smtClean="0"/>
              <a:t>  - оформление выставки детских работ</a:t>
            </a:r>
            <a:r>
              <a:rPr lang="ru-RU" i="1" dirty="0" smtClean="0"/>
              <a:t> «Народная тряпичная кукла»</a:t>
            </a:r>
            <a:endParaRPr lang="ru-RU" dirty="0" smtClean="0"/>
          </a:p>
          <a:p>
            <a:r>
              <a:rPr lang="ru-RU" dirty="0" smtClean="0"/>
              <a:t>- подведение итогов, анализ ожидаемого результата.</a:t>
            </a:r>
          </a:p>
          <a:p>
            <a:endParaRPr lang="ru-RU" dirty="0"/>
          </a:p>
        </p:txBody>
      </p:sp>
      <p:pic>
        <p:nvPicPr>
          <p:cNvPr id="4" name="~PP415.WAV">
            <a:hlinkClick r:id="" action="ppaction://media"/>
          </p:cNvPr>
          <p:cNvPicPr>
            <a:picLocks noRot="1" noChangeAspect="1"/>
          </p:cNvPicPr>
          <p:nvPr>
            <a:wavAudioFile r:embed="rId1" name="~PP415.WAV"/>
          </p:nvPr>
        </p:nvPicPr>
        <p:blipFill>
          <a:blip r:embed="rId3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ожидаемые результаты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- Появится устойчивый  интерес к культуре нашего народа;</a:t>
            </a:r>
          </a:p>
          <a:p>
            <a:r>
              <a:rPr lang="ru-RU" dirty="0" smtClean="0"/>
              <a:t>- Будут иметь представления о народных промыслах, уметь  различать изделия разных народных промыслов;</a:t>
            </a:r>
          </a:p>
          <a:p>
            <a:r>
              <a:rPr lang="ru-RU" dirty="0" smtClean="0"/>
              <a:t>- Приобретут  практические умения и навыки по изготовлению тряпичных </a:t>
            </a:r>
            <a:r>
              <a:rPr lang="ru-RU" dirty="0" err="1" smtClean="0"/>
              <a:t>кукл</a:t>
            </a:r>
            <a:r>
              <a:rPr lang="ru-RU" dirty="0" smtClean="0"/>
              <a:t> - </a:t>
            </a:r>
            <a:r>
              <a:rPr lang="ru-RU" dirty="0" err="1" smtClean="0"/>
              <a:t>мотанок</a:t>
            </a:r>
            <a:r>
              <a:rPr lang="ru-RU" dirty="0" smtClean="0"/>
              <a:t>;</a:t>
            </a:r>
          </a:p>
          <a:p>
            <a:r>
              <a:rPr lang="ru-RU" dirty="0" smtClean="0"/>
              <a:t>- Сформируется  уважение к историческому  наследию народа.</a:t>
            </a:r>
          </a:p>
          <a:p>
            <a:r>
              <a:rPr lang="ru-RU" b="1" dirty="0" smtClean="0"/>
              <a:t>Конечный результат</a:t>
            </a:r>
            <a:r>
              <a:rPr lang="ru-RU" dirty="0" smtClean="0"/>
              <a:t>: Выставки тряпичных кукол - </a:t>
            </a:r>
            <a:r>
              <a:rPr lang="ru-RU" dirty="0" err="1" smtClean="0"/>
              <a:t>мотанок</a:t>
            </a:r>
            <a:r>
              <a:rPr lang="ru-RU" dirty="0" smtClean="0"/>
              <a:t>, презентация проекта.</a:t>
            </a:r>
          </a:p>
          <a:p>
            <a:endParaRPr lang="ru-RU" dirty="0"/>
          </a:p>
        </p:txBody>
      </p:sp>
      <p:pic>
        <p:nvPicPr>
          <p:cNvPr id="4" name="Рисунок 3" descr="C:\Users\Пользователь\Desktop\78713_bi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0"/>
            <a:ext cx="1547664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~PP805.WAV">
            <a:hlinkClick r:id="" action="ppaction://media"/>
          </p:cNvPr>
          <p:cNvPicPr>
            <a:picLocks noRot="1" noChangeAspect="1"/>
          </p:cNvPicPr>
          <p:nvPr>
            <a:wavAudioFile r:embed="rId1" name="~PP805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тряпичная кукла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Кукла пришла к нам из глубокой языческой древности, когда она являлась магическим предметом. В стародавние времена кукол приносили в жертву богам, прося у них взамен богатого урожая, хорошей погоды, счастливой любви.</a:t>
            </a:r>
            <a:endParaRPr lang="ru-RU" dirty="0"/>
          </a:p>
        </p:txBody>
      </p:sp>
      <p:pic>
        <p:nvPicPr>
          <p:cNvPr id="4" name="Рисунок 3" descr="C:\Users\Пользователь\Desktop\78713_bi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0"/>
            <a:ext cx="2555776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~PP1273.WAV">
            <a:hlinkClick r:id="" action="ppaction://media"/>
          </p:cNvPr>
          <p:cNvPicPr>
            <a:picLocks noRot="1" noChangeAspect="1"/>
          </p:cNvPicPr>
          <p:nvPr>
            <a:wavAudioFile r:embed="rId1" name="~PP1273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тряпичная кукла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 своему назначению народные куклы делятся на три большие группы: куклы- обереги, игровые и обрядовые</a:t>
            </a:r>
            <a:endParaRPr lang="ru-RU" dirty="0"/>
          </a:p>
        </p:txBody>
      </p:sp>
      <p:pic>
        <p:nvPicPr>
          <p:cNvPr id="4" name="Рисунок 3" descr="C:\Users\Пользователь\Desktop\78713_bi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"/>
            <a:ext cx="2843808" cy="2132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C:\Users\Пользователь\Desktop\IMG-20211118-WA00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3140968"/>
            <a:ext cx="6048672" cy="3312368"/>
          </a:xfrm>
          <a:prstGeom prst="rect">
            <a:avLst/>
          </a:prstGeom>
          <a:noFill/>
        </p:spPr>
      </p:pic>
      <p:pic>
        <p:nvPicPr>
          <p:cNvPr id="6" name="~PP1694.WAV">
            <a:hlinkClick r:id="" action="ppaction://media"/>
          </p:cNvPr>
          <p:cNvPicPr>
            <a:picLocks noRot="1" noChangeAspect="1"/>
          </p:cNvPicPr>
          <p:nvPr>
            <a:wavAudioFile r:embed="rId1" name="~PP1694.WAV"/>
          </p:nvPr>
        </p:nvPicPr>
        <p:blipFill>
          <a:blip r:embed="rId5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262</TotalTime>
  <Words>627</Words>
  <Application>Microsoft Office PowerPoint</Application>
  <PresentationFormat>Экран (4:3)</PresentationFormat>
  <Paragraphs>106</Paragraphs>
  <Slides>28</Slides>
  <Notes>1</Notes>
  <HiddenSlides>0</HiddenSlides>
  <MMClips>29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Изящная</vt:lpstr>
      <vt:lpstr>«Тряпичная кукла»</vt:lpstr>
      <vt:lpstr>  Цель и задачи:</vt:lpstr>
      <vt:lpstr> Актуальность темы:</vt:lpstr>
      <vt:lpstr>    гипотеза</vt:lpstr>
      <vt:lpstr> этапы проекта</vt:lpstr>
      <vt:lpstr> этапы проекта</vt:lpstr>
      <vt:lpstr> ожидаемые результаты</vt:lpstr>
      <vt:lpstr> тряпичная кукла</vt:lpstr>
      <vt:lpstr> тряпичная кукла</vt:lpstr>
      <vt:lpstr> куклы - обереги</vt:lpstr>
      <vt:lpstr> куклы - обереги</vt:lpstr>
      <vt:lpstr> обрядовые куклы</vt:lpstr>
      <vt:lpstr> обрядовые куклы</vt:lpstr>
      <vt:lpstr> обрядовые куклы</vt:lpstr>
      <vt:lpstr> игровые куклы</vt:lpstr>
      <vt:lpstr> игровые куклы</vt:lpstr>
      <vt:lpstr> игровые куклы</vt:lpstr>
      <vt:lpstr> кукла - мотанка</vt:lpstr>
      <vt:lpstr> куклы - мотанки</vt:lpstr>
      <vt:lpstr> кукла - мотанка</vt:lpstr>
      <vt:lpstr> кукла - мотанка</vt:lpstr>
      <vt:lpstr> кукла - мотанка</vt:lpstr>
      <vt:lpstr> кукла - мотанка</vt:lpstr>
      <vt:lpstr> кукла - мотанка</vt:lpstr>
      <vt:lpstr> кукла - мотанка</vt:lpstr>
      <vt:lpstr> кукла - мотанка</vt:lpstr>
      <vt:lpstr>  вывод по проекту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«Тряпичная кукла»</dc:title>
  <dc:creator>Пользователь</dc:creator>
  <cp:lastModifiedBy>Пользователь</cp:lastModifiedBy>
  <cp:revision>20</cp:revision>
  <dcterms:created xsi:type="dcterms:W3CDTF">2021-11-18T09:47:36Z</dcterms:created>
  <dcterms:modified xsi:type="dcterms:W3CDTF">2021-11-21T15:05:26Z</dcterms:modified>
</cp:coreProperties>
</file>